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1" r:id="rId8"/>
    <p:sldId id="272" r:id="rId9"/>
    <p:sldId id="270" r:id="rId10"/>
    <p:sldId id="271" r:id="rId11"/>
    <p:sldId id="273" r:id="rId12"/>
    <p:sldId id="269" r:id="rId13"/>
    <p:sldId id="265" r:id="rId14"/>
    <p:sldId id="266" r:id="rId15"/>
    <p:sldId id="268" r:id="rId16"/>
    <p:sldId id="267" r:id="rId17"/>
    <p:sldId id="263" r:id="rId18"/>
    <p:sldId id="275" r:id="rId19"/>
    <p:sldId id="276" r:id="rId20"/>
    <p:sldId id="262" r:id="rId21"/>
    <p:sldId id="277" r:id="rId22"/>
    <p:sldId id="274"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0CEF8-0C44-4F23-BD43-B5CFBFFB27CF}" v="1762" dt="2021-04-23T21:12:35.329"/>
    <p1510:client id="{861978AF-33C2-1EDB-3846-5B143469326B}" v="13" dt="2021-04-28T19:24:25.677"/>
    <p1510:client id="{88F22D9A-CB74-41BC-BF50-6394C9CD3474}" v="95" dt="2021-04-21T18:46:41.670"/>
    <p1510:client id="{9DA75703-E5BC-4927-9924-B93785100D08}" v="411" dt="2021-04-19T18:09:00.462"/>
    <p1510:client id="{9ED8624F-4C1C-4BEB-885B-1468D1E17E6D}" v="49" dt="2021-04-19T19:33:27.102"/>
    <p1510:client id="{B8110213-0F09-4CAF-BC4F-B39613B779D4}" v="1829" dt="2021-04-28T15:27:37.830"/>
    <p1510:client id="{F585759C-30C3-DE70-0095-CF0C489D60C1}" v="403" dt="2021-04-28T04:37:46.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50" d="100"/>
          <a:sy n="50" d="100"/>
        </p:scale>
        <p:origin x="4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8154BD-2AB9-4CE5-AC7D-73B80697B379}" type="doc">
      <dgm:prSet loTypeId="urn:microsoft.com/office/officeart/2005/8/layout/default" loCatId="list" qsTypeId="urn:microsoft.com/office/officeart/2005/8/quickstyle/simple4" qsCatId="simple" csTypeId="urn:microsoft.com/office/officeart/2005/8/colors/accent0_3" csCatId="mainScheme"/>
      <dgm:spPr/>
      <dgm:t>
        <a:bodyPr/>
        <a:lstStyle/>
        <a:p>
          <a:endParaRPr lang="en-US"/>
        </a:p>
      </dgm:t>
    </dgm:pt>
    <dgm:pt modelId="{D8602A01-49C5-4B98-84C0-EAADF75E2B12}">
      <dgm:prSet/>
      <dgm:spPr/>
      <dgm:t>
        <a:bodyPr/>
        <a:lstStyle/>
        <a:p>
          <a:r>
            <a:rPr lang="en-US"/>
            <a:t>Music </a:t>
          </a:r>
        </a:p>
      </dgm:t>
    </dgm:pt>
    <dgm:pt modelId="{2CB3CC92-C430-4DFD-94E9-7E64BE59ED49}" type="parTrans" cxnId="{E60E6017-0E04-4C87-8D89-3A179F08C752}">
      <dgm:prSet/>
      <dgm:spPr/>
      <dgm:t>
        <a:bodyPr/>
        <a:lstStyle/>
        <a:p>
          <a:endParaRPr lang="en-US"/>
        </a:p>
      </dgm:t>
    </dgm:pt>
    <dgm:pt modelId="{D23789DF-4F57-4AD8-9541-302F08458CD3}" type="sibTrans" cxnId="{E60E6017-0E04-4C87-8D89-3A179F08C752}">
      <dgm:prSet/>
      <dgm:spPr/>
      <dgm:t>
        <a:bodyPr/>
        <a:lstStyle/>
        <a:p>
          <a:endParaRPr lang="en-US"/>
        </a:p>
      </dgm:t>
    </dgm:pt>
    <dgm:pt modelId="{3484EA45-9579-4C0F-95B8-2671F64D4D23}">
      <dgm:prSet/>
      <dgm:spPr/>
      <dgm:t>
        <a:bodyPr/>
        <a:lstStyle/>
        <a:p>
          <a:r>
            <a:rPr lang="en-US"/>
            <a:t>Dance </a:t>
          </a:r>
        </a:p>
      </dgm:t>
    </dgm:pt>
    <dgm:pt modelId="{93CF9C3A-51E4-41BB-B508-555699A0F892}" type="parTrans" cxnId="{65C719DE-C75C-4CAF-BA0D-1D7A12AF43CC}">
      <dgm:prSet/>
      <dgm:spPr/>
      <dgm:t>
        <a:bodyPr/>
        <a:lstStyle/>
        <a:p>
          <a:endParaRPr lang="en-US"/>
        </a:p>
      </dgm:t>
    </dgm:pt>
    <dgm:pt modelId="{D6D26616-5511-4C93-AD54-4E967E02879A}" type="sibTrans" cxnId="{65C719DE-C75C-4CAF-BA0D-1D7A12AF43CC}">
      <dgm:prSet/>
      <dgm:spPr/>
      <dgm:t>
        <a:bodyPr/>
        <a:lstStyle/>
        <a:p>
          <a:endParaRPr lang="en-US"/>
        </a:p>
      </dgm:t>
    </dgm:pt>
    <dgm:pt modelId="{9C717A96-D33F-4189-8695-88AAF72CD380}">
      <dgm:prSet/>
      <dgm:spPr/>
      <dgm:t>
        <a:bodyPr/>
        <a:lstStyle/>
        <a:p>
          <a:r>
            <a:rPr lang="en-US"/>
            <a:t>Art</a:t>
          </a:r>
        </a:p>
      </dgm:t>
    </dgm:pt>
    <dgm:pt modelId="{C3061D61-4768-4017-A769-B117219BC1E4}" type="parTrans" cxnId="{12830D35-32B0-4C3F-A6B7-C5094D26A7BC}">
      <dgm:prSet/>
      <dgm:spPr/>
      <dgm:t>
        <a:bodyPr/>
        <a:lstStyle/>
        <a:p>
          <a:endParaRPr lang="en-US"/>
        </a:p>
      </dgm:t>
    </dgm:pt>
    <dgm:pt modelId="{A93F885F-1A3D-43FF-AD63-187D867304CC}" type="sibTrans" cxnId="{12830D35-32B0-4C3F-A6B7-C5094D26A7BC}">
      <dgm:prSet/>
      <dgm:spPr/>
      <dgm:t>
        <a:bodyPr/>
        <a:lstStyle/>
        <a:p>
          <a:endParaRPr lang="en-US"/>
        </a:p>
      </dgm:t>
    </dgm:pt>
    <dgm:pt modelId="{5E0E58F9-E688-4FE4-B965-0728E95CC5CD}">
      <dgm:prSet/>
      <dgm:spPr/>
      <dgm:t>
        <a:bodyPr/>
        <a:lstStyle/>
        <a:p>
          <a:r>
            <a:rPr lang="en-US"/>
            <a:t>Designs</a:t>
          </a:r>
        </a:p>
      </dgm:t>
    </dgm:pt>
    <dgm:pt modelId="{24CBEF9C-7304-410B-BE45-2FB172DB8DE2}" type="parTrans" cxnId="{87501A25-3F0D-4D8B-8701-71A31F135439}">
      <dgm:prSet/>
      <dgm:spPr/>
      <dgm:t>
        <a:bodyPr/>
        <a:lstStyle/>
        <a:p>
          <a:endParaRPr lang="en-US"/>
        </a:p>
      </dgm:t>
    </dgm:pt>
    <dgm:pt modelId="{E04B255F-5346-40B5-AAF9-5BB021F6C51B}" type="sibTrans" cxnId="{87501A25-3F0D-4D8B-8701-71A31F135439}">
      <dgm:prSet/>
      <dgm:spPr/>
      <dgm:t>
        <a:bodyPr/>
        <a:lstStyle/>
        <a:p>
          <a:endParaRPr lang="en-US"/>
        </a:p>
      </dgm:t>
    </dgm:pt>
    <dgm:pt modelId="{146D9EC6-81FB-4491-839D-9F35680CE37C}">
      <dgm:prSet/>
      <dgm:spPr/>
      <dgm:t>
        <a:bodyPr/>
        <a:lstStyle/>
        <a:p>
          <a:r>
            <a:rPr lang="en-US"/>
            <a:t>Names </a:t>
          </a:r>
        </a:p>
      </dgm:t>
    </dgm:pt>
    <dgm:pt modelId="{3DF8EABA-5082-48AE-A868-DAD7072B56A8}" type="parTrans" cxnId="{F30D883C-0371-45B6-B768-6D82E6DAEFF0}">
      <dgm:prSet/>
      <dgm:spPr/>
      <dgm:t>
        <a:bodyPr/>
        <a:lstStyle/>
        <a:p>
          <a:endParaRPr lang="en-US"/>
        </a:p>
      </dgm:t>
    </dgm:pt>
    <dgm:pt modelId="{21281ABA-AB5D-4028-8476-C5AE3B433142}" type="sibTrans" cxnId="{F30D883C-0371-45B6-B768-6D82E6DAEFF0}">
      <dgm:prSet/>
      <dgm:spPr/>
      <dgm:t>
        <a:bodyPr/>
        <a:lstStyle/>
        <a:p>
          <a:endParaRPr lang="en-US"/>
        </a:p>
      </dgm:t>
    </dgm:pt>
    <dgm:pt modelId="{5D3C7824-7382-4C3C-9E63-001142E43EF1}">
      <dgm:prSet/>
      <dgm:spPr/>
      <dgm:t>
        <a:bodyPr/>
        <a:lstStyle/>
        <a:p>
          <a:r>
            <a:rPr lang="en-US"/>
            <a:t>Signs &amp; Symbols</a:t>
          </a:r>
        </a:p>
      </dgm:t>
    </dgm:pt>
    <dgm:pt modelId="{C44B7FF3-B2C3-4F78-982C-50F430DA5B96}" type="parTrans" cxnId="{4BC9898D-123C-45AD-BC0A-764A59366412}">
      <dgm:prSet/>
      <dgm:spPr/>
      <dgm:t>
        <a:bodyPr/>
        <a:lstStyle/>
        <a:p>
          <a:endParaRPr lang="en-US"/>
        </a:p>
      </dgm:t>
    </dgm:pt>
    <dgm:pt modelId="{0F7F7E79-6215-40EF-959F-83F95A020CF5}" type="sibTrans" cxnId="{4BC9898D-123C-45AD-BC0A-764A59366412}">
      <dgm:prSet/>
      <dgm:spPr/>
      <dgm:t>
        <a:bodyPr/>
        <a:lstStyle/>
        <a:p>
          <a:endParaRPr lang="en-US"/>
        </a:p>
      </dgm:t>
    </dgm:pt>
    <dgm:pt modelId="{43DAEC5C-1420-42A4-992E-E0A424064524}">
      <dgm:prSet/>
      <dgm:spPr/>
      <dgm:t>
        <a:bodyPr/>
        <a:lstStyle/>
        <a:p>
          <a:r>
            <a:rPr lang="en-US"/>
            <a:t>Performances </a:t>
          </a:r>
        </a:p>
      </dgm:t>
    </dgm:pt>
    <dgm:pt modelId="{92B500AF-0904-45C6-8466-56881645E6BD}" type="parTrans" cxnId="{9765ED6A-77B6-47A1-A71E-1B6031DAB308}">
      <dgm:prSet/>
      <dgm:spPr/>
      <dgm:t>
        <a:bodyPr/>
        <a:lstStyle/>
        <a:p>
          <a:endParaRPr lang="en-US"/>
        </a:p>
      </dgm:t>
    </dgm:pt>
    <dgm:pt modelId="{EDB985FA-8CB6-40BB-A189-F26DDC2F00DB}" type="sibTrans" cxnId="{9765ED6A-77B6-47A1-A71E-1B6031DAB308}">
      <dgm:prSet/>
      <dgm:spPr/>
      <dgm:t>
        <a:bodyPr/>
        <a:lstStyle/>
        <a:p>
          <a:endParaRPr lang="en-US"/>
        </a:p>
      </dgm:t>
    </dgm:pt>
    <dgm:pt modelId="{9853A89F-6EBE-421E-972E-145114EB1456}">
      <dgm:prSet/>
      <dgm:spPr/>
      <dgm:t>
        <a:bodyPr/>
        <a:lstStyle/>
        <a:p>
          <a:r>
            <a:rPr lang="en-US"/>
            <a:t>Ceremonies </a:t>
          </a:r>
        </a:p>
      </dgm:t>
    </dgm:pt>
    <dgm:pt modelId="{B6DBFBC1-569E-4782-B62C-0FDCDCCD009D}" type="parTrans" cxnId="{9445BA0C-5BB7-4BC2-9CC1-F84882DCE8AD}">
      <dgm:prSet/>
      <dgm:spPr/>
      <dgm:t>
        <a:bodyPr/>
        <a:lstStyle/>
        <a:p>
          <a:endParaRPr lang="en-US"/>
        </a:p>
      </dgm:t>
    </dgm:pt>
    <dgm:pt modelId="{9A661D1C-404E-4012-BEA3-512CA61497BB}" type="sibTrans" cxnId="{9445BA0C-5BB7-4BC2-9CC1-F84882DCE8AD}">
      <dgm:prSet/>
      <dgm:spPr/>
      <dgm:t>
        <a:bodyPr/>
        <a:lstStyle/>
        <a:p>
          <a:endParaRPr lang="en-US"/>
        </a:p>
      </dgm:t>
    </dgm:pt>
    <dgm:pt modelId="{8B906094-19A1-4A4C-AF9F-976B71C75B10}">
      <dgm:prSet/>
      <dgm:spPr/>
      <dgm:t>
        <a:bodyPr/>
        <a:lstStyle/>
        <a:p>
          <a:r>
            <a:rPr lang="en-US"/>
            <a:t>Architectural forms </a:t>
          </a:r>
        </a:p>
      </dgm:t>
    </dgm:pt>
    <dgm:pt modelId="{B4FB585A-ED63-4B1E-B9DC-42A4DA4B7787}" type="parTrans" cxnId="{A299E3C1-8E47-4A31-8EB8-73AC5AE509B5}">
      <dgm:prSet/>
      <dgm:spPr/>
      <dgm:t>
        <a:bodyPr/>
        <a:lstStyle/>
        <a:p>
          <a:endParaRPr lang="en-US"/>
        </a:p>
      </dgm:t>
    </dgm:pt>
    <dgm:pt modelId="{46FD07D2-CAA8-4FF7-B0E7-374CEFE67E0C}" type="sibTrans" cxnId="{A299E3C1-8E47-4A31-8EB8-73AC5AE509B5}">
      <dgm:prSet/>
      <dgm:spPr/>
      <dgm:t>
        <a:bodyPr/>
        <a:lstStyle/>
        <a:p>
          <a:endParaRPr lang="en-US"/>
        </a:p>
      </dgm:t>
    </dgm:pt>
    <dgm:pt modelId="{A5D5FF45-460F-42E2-8A1D-E3816D0E0494}">
      <dgm:prSet/>
      <dgm:spPr/>
      <dgm:t>
        <a:bodyPr/>
        <a:lstStyle/>
        <a:p>
          <a:r>
            <a:rPr lang="en-US"/>
            <a:t>Crafts </a:t>
          </a:r>
        </a:p>
      </dgm:t>
    </dgm:pt>
    <dgm:pt modelId="{B2B30A32-1B24-44DC-B4F0-2AFE47BBA310}" type="parTrans" cxnId="{2DB74AEE-46F3-4DA4-BA16-D9487244CECA}">
      <dgm:prSet/>
      <dgm:spPr/>
      <dgm:t>
        <a:bodyPr/>
        <a:lstStyle/>
        <a:p>
          <a:endParaRPr lang="en-US"/>
        </a:p>
      </dgm:t>
    </dgm:pt>
    <dgm:pt modelId="{AE3C2B3D-5C2D-4867-A418-3A8A77DE9991}" type="sibTrans" cxnId="{2DB74AEE-46F3-4DA4-BA16-D9487244CECA}">
      <dgm:prSet/>
      <dgm:spPr/>
      <dgm:t>
        <a:bodyPr/>
        <a:lstStyle/>
        <a:p>
          <a:endParaRPr lang="en-US"/>
        </a:p>
      </dgm:t>
    </dgm:pt>
    <dgm:pt modelId="{32C309C1-A6C6-40B9-94A3-23416CFA2C06}">
      <dgm:prSet/>
      <dgm:spPr/>
      <dgm:t>
        <a:bodyPr/>
        <a:lstStyle/>
        <a:p>
          <a:r>
            <a:rPr lang="en-US"/>
            <a:t>Narratives</a:t>
          </a:r>
        </a:p>
      </dgm:t>
    </dgm:pt>
    <dgm:pt modelId="{627199E5-BB9A-4E20-A219-6CF74B786E50}" type="parTrans" cxnId="{80359CA7-FDDB-4D8C-82E2-28FE06FBF9DC}">
      <dgm:prSet/>
      <dgm:spPr/>
      <dgm:t>
        <a:bodyPr/>
        <a:lstStyle/>
        <a:p>
          <a:endParaRPr lang="en-US"/>
        </a:p>
      </dgm:t>
    </dgm:pt>
    <dgm:pt modelId="{E2653026-7606-42F5-865A-35E15C01C18B}" type="sibTrans" cxnId="{80359CA7-FDDB-4D8C-82E2-28FE06FBF9DC}">
      <dgm:prSet/>
      <dgm:spPr/>
      <dgm:t>
        <a:bodyPr/>
        <a:lstStyle/>
        <a:p>
          <a:endParaRPr lang="en-US"/>
        </a:p>
      </dgm:t>
    </dgm:pt>
    <dgm:pt modelId="{0BF08E01-1ABE-4C73-89E1-1C0DE78517F1}">
      <dgm:prSet/>
      <dgm:spPr/>
      <dgm:t>
        <a:bodyPr/>
        <a:lstStyle/>
        <a:p>
          <a:r>
            <a:rPr lang="en-US"/>
            <a:t>(WIPO, 2020)</a:t>
          </a:r>
        </a:p>
      </dgm:t>
    </dgm:pt>
    <dgm:pt modelId="{7329D31B-75EA-4B2D-8BAF-DFC3944F9309}" type="parTrans" cxnId="{0A2F30BD-3637-4456-96AB-145C17CB8E43}">
      <dgm:prSet/>
      <dgm:spPr/>
      <dgm:t>
        <a:bodyPr/>
        <a:lstStyle/>
        <a:p>
          <a:endParaRPr lang="en-US"/>
        </a:p>
      </dgm:t>
    </dgm:pt>
    <dgm:pt modelId="{A4415ED8-ADAF-45E7-9862-C71C30E8115E}" type="sibTrans" cxnId="{0A2F30BD-3637-4456-96AB-145C17CB8E43}">
      <dgm:prSet/>
      <dgm:spPr/>
      <dgm:t>
        <a:bodyPr/>
        <a:lstStyle/>
        <a:p>
          <a:endParaRPr lang="en-US"/>
        </a:p>
      </dgm:t>
    </dgm:pt>
    <dgm:pt modelId="{808DD613-E013-41E5-819F-C71C77DF57ED}" type="pres">
      <dgm:prSet presAssocID="{198154BD-2AB9-4CE5-AC7D-73B80697B379}" presName="diagram" presStyleCnt="0">
        <dgm:presLayoutVars>
          <dgm:dir/>
          <dgm:resizeHandles val="exact"/>
        </dgm:presLayoutVars>
      </dgm:prSet>
      <dgm:spPr/>
      <dgm:t>
        <a:bodyPr/>
        <a:lstStyle/>
        <a:p>
          <a:endParaRPr lang="en-US"/>
        </a:p>
      </dgm:t>
    </dgm:pt>
    <dgm:pt modelId="{2A4A2125-E319-45F6-B346-2A16DE89FCAB}" type="pres">
      <dgm:prSet presAssocID="{D8602A01-49C5-4B98-84C0-EAADF75E2B12}" presName="node" presStyleLbl="node1" presStyleIdx="0" presStyleCnt="12">
        <dgm:presLayoutVars>
          <dgm:bulletEnabled val="1"/>
        </dgm:presLayoutVars>
      </dgm:prSet>
      <dgm:spPr/>
      <dgm:t>
        <a:bodyPr/>
        <a:lstStyle/>
        <a:p>
          <a:endParaRPr lang="en-US"/>
        </a:p>
      </dgm:t>
    </dgm:pt>
    <dgm:pt modelId="{09A41C35-9550-47A0-AF10-439434792270}" type="pres">
      <dgm:prSet presAssocID="{D23789DF-4F57-4AD8-9541-302F08458CD3}" presName="sibTrans" presStyleCnt="0"/>
      <dgm:spPr/>
    </dgm:pt>
    <dgm:pt modelId="{DFFA27CA-E6C6-4D66-B774-C552EB17C21E}" type="pres">
      <dgm:prSet presAssocID="{3484EA45-9579-4C0F-95B8-2671F64D4D23}" presName="node" presStyleLbl="node1" presStyleIdx="1" presStyleCnt="12">
        <dgm:presLayoutVars>
          <dgm:bulletEnabled val="1"/>
        </dgm:presLayoutVars>
      </dgm:prSet>
      <dgm:spPr/>
      <dgm:t>
        <a:bodyPr/>
        <a:lstStyle/>
        <a:p>
          <a:endParaRPr lang="en-US"/>
        </a:p>
      </dgm:t>
    </dgm:pt>
    <dgm:pt modelId="{857E6F72-5E71-4361-93BE-221AD24429BD}" type="pres">
      <dgm:prSet presAssocID="{D6D26616-5511-4C93-AD54-4E967E02879A}" presName="sibTrans" presStyleCnt="0"/>
      <dgm:spPr/>
    </dgm:pt>
    <dgm:pt modelId="{B3C932AE-ECD6-4927-A488-322107F2BAE9}" type="pres">
      <dgm:prSet presAssocID="{9C717A96-D33F-4189-8695-88AAF72CD380}" presName="node" presStyleLbl="node1" presStyleIdx="2" presStyleCnt="12">
        <dgm:presLayoutVars>
          <dgm:bulletEnabled val="1"/>
        </dgm:presLayoutVars>
      </dgm:prSet>
      <dgm:spPr/>
      <dgm:t>
        <a:bodyPr/>
        <a:lstStyle/>
        <a:p>
          <a:endParaRPr lang="en-US"/>
        </a:p>
      </dgm:t>
    </dgm:pt>
    <dgm:pt modelId="{3943E183-84C5-4248-AE05-169F335E3963}" type="pres">
      <dgm:prSet presAssocID="{A93F885F-1A3D-43FF-AD63-187D867304CC}" presName="sibTrans" presStyleCnt="0"/>
      <dgm:spPr/>
    </dgm:pt>
    <dgm:pt modelId="{54EDE0C8-A7C1-4462-8AE3-D8CF83140F38}" type="pres">
      <dgm:prSet presAssocID="{5E0E58F9-E688-4FE4-B965-0728E95CC5CD}" presName="node" presStyleLbl="node1" presStyleIdx="3" presStyleCnt="12">
        <dgm:presLayoutVars>
          <dgm:bulletEnabled val="1"/>
        </dgm:presLayoutVars>
      </dgm:prSet>
      <dgm:spPr/>
      <dgm:t>
        <a:bodyPr/>
        <a:lstStyle/>
        <a:p>
          <a:endParaRPr lang="en-US"/>
        </a:p>
      </dgm:t>
    </dgm:pt>
    <dgm:pt modelId="{44DC1795-5176-43EC-9AD4-E3278BA8D7B6}" type="pres">
      <dgm:prSet presAssocID="{E04B255F-5346-40B5-AAF9-5BB021F6C51B}" presName="sibTrans" presStyleCnt="0"/>
      <dgm:spPr/>
    </dgm:pt>
    <dgm:pt modelId="{5FB8A660-3D6D-4DB2-8488-0A4C25A0D830}" type="pres">
      <dgm:prSet presAssocID="{146D9EC6-81FB-4491-839D-9F35680CE37C}" presName="node" presStyleLbl="node1" presStyleIdx="4" presStyleCnt="12">
        <dgm:presLayoutVars>
          <dgm:bulletEnabled val="1"/>
        </dgm:presLayoutVars>
      </dgm:prSet>
      <dgm:spPr/>
      <dgm:t>
        <a:bodyPr/>
        <a:lstStyle/>
        <a:p>
          <a:endParaRPr lang="en-US"/>
        </a:p>
      </dgm:t>
    </dgm:pt>
    <dgm:pt modelId="{266568B2-DFC3-4732-8F75-85BE0DBFF61B}" type="pres">
      <dgm:prSet presAssocID="{21281ABA-AB5D-4028-8476-C5AE3B433142}" presName="sibTrans" presStyleCnt="0"/>
      <dgm:spPr/>
    </dgm:pt>
    <dgm:pt modelId="{A653BEE8-76DA-492D-832A-58ACB066DE70}" type="pres">
      <dgm:prSet presAssocID="{5D3C7824-7382-4C3C-9E63-001142E43EF1}" presName="node" presStyleLbl="node1" presStyleIdx="5" presStyleCnt="12">
        <dgm:presLayoutVars>
          <dgm:bulletEnabled val="1"/>
        </dgm:presLayoutVars>
      </dgm:prSet>
      <dgm:spPr/>
      <dgm:t>
        <a:bodyPr/>
        <a:lstStyle/>
        <a:p>
          <a:endParaRPr lang="en-US"/>
        </a:p>
      </dgm:t>
    </dgm:pt>
    <dgm:pt modelId="{25C8A4E5-F819-4007-B04C-C9D4CFEB8463}" type="pres">
      <dgm:prSet presAssocID="{0F7F7E79-6215-40EF-959F-83F95A020CF5}" presName="sibTrans" presStyleCnt="0"/>
      <dgm:spPr/>
    </dgm:pt>
    <dgm:pt modelId="{A31891A1-4E86-454C-8E31-3F5068480AE9}" type="pres">
      <dgm:prSet presAssocID="{43DAEC5C-1420-42A4-992E-E0A424064524}" presName="node" presStyleLbl="node1" presStyleIdx="6" presStyleCnt="12">
        <dgm:presLayoutVars>
          <dgm:bulletEnabled val="1"/>
        </dgm:presLayoutVars>
      </dgm:prSet>
      <dgm:spPr/>
      <dgm:t>
        <a:bodyPr/>
        <a:lstStyle/>
        <a:p>
          <a:endParaRPr lang="en-US"/>
        </a:p>
      </dgm:t>
    </dgm:pt>
    <dgm:pt modelId="{1C75F52D-5A03-4B94-88F0-4B3A5E00BD5B}" type="pres">
      <dgm:prSet presAssocID="{EDB985FA-8CB6-40BB-A189-F26DDC2F00DB}" presName="sibTrans" presStyleCnt="0"/>
      <dgm:spPr/>
    </dgm:pt>
    <dgm:pt modelId="{EDD875E2-386C-42AE-9650-8E4E7FD80D09}" type="pres">
      <dgm:prSet presAssocID="{9853A89F-6EBE-421E-972E-145114EB1456}" presName="node" presStyleLbl="node1" presStyleIdx="7" presStyleCnt="12">
        <dgm:presLayoutVars>
          <dgm:bulletEnabled val="1"/>
        </dgm:presLayoutVars>
      </dgm:prSet>
      <dgm:spPr/>
      <dgm:t>
        <a:bodyPr/>
        <a:lstStyle/>
        <a:p>
          <a:endParaRPr lang="en-US"/>
        </a:p>
      </dgm:t>
    </dgm:pt>
    <dgm:pt modelId="{62C55526-5D29-4082-867F-49E09F95A201}" type="pres">
      <dgm:prSet presAssocID="{9A661D1C-404E-4012-BEA3-512CA61497BB}" presName="sibTrans" presStyleCnt="0"/>
      <dgm:spPr/>
    </dgm:pt>
    <dgm:pt modelId="{8BB3B298-BDB6-497D-9F00-066BA6E83889}" type="pres">
      <dgm:prSet presAssocID="{8B906094-19A1-4A4C-AF9F-976B71C75B10}" presName="node" presStyleLbl="node1" presStyleIdx="8" presStyleCnt="12">
        <dgm:presLayoutVars>
          <dgm:bulletEnabled val="1"/>
        </dgm:presLayoutVars>
      </dgm:prSet>
      <dgm:spPr/>
      <dgm:t>
        <a:bodyPr/>
        <a:lstStyle/>
        <a:p>
          <a:endParaRPr lang="en-US"/>
        </a:p>
      </dgm:t>
    </dgm:pt>
    <dgm:pt modelId="{F34F9D78-2F0A-4475-A475-168827A0F1B3}" type="pres">
      <dgm:prSet presAssocID="{46FD07D2-CAA8-4FF7-B0E7-374CEFE67E0C}" presName="sibTrans" presStyleCnt="0"/>
      <dgm:spPr/>
    </dgm:pt>
    <dgm:pt modelId="{B2235BC1-4071-4DC5-8B19-37708D45387F}" type="pres">
      <dgm:prSet presAssocID="{A5D5FF45-460F-42E2-8A1D-E3816D0E0494}" presName="node" presStyleLbl="node1" presStyleIdx="9" presStyleCnt="12">
        <dgm:presLayoutVars>
          <dgm:bulletEnabled val="1"/>
        </dgm:presLayoutVars>
      </dgm:prSet>
      <dgm:spPr/>
      <dgm:t>
        <a:bodyPr/>
        <a:lstStyle/>
        <a:p>
          <a:endParaRPr lang="en-US"/>
        </a:p>
      </dgm:t>
    </dgm:pt>
    <dgm:pt modelId="{73D2D782-C647-43B5-B424-3BC190E4827A}" type="pres">
      <dgm:prSet presAssocID="{AE3C2B3D-5C2D-4867-A418-3A8A77DE9991}" presName="sibTrans" presStyleCnt="0"/>
      <dgm:spPr/>
    </dgm:pt>
    <dgm:pt modelId="{E04492A1-4B53-4A9E-8504-FF53D63553FE}" type="pres">
      <dgm:prSet presAssocID="{32C309C1-A6C6-40B9-94A3-23416CFA2C06}" presName="node" presStyleLbl="node1" presStyleIdx="10" presStyleCnt="12">
        <dgm:presLayoutVars>
          <dgm:bulletEnabled val="1"/>
        </dgm:presLayoutVars>
      </dgm:prSet>
      <dgm:spPr/>
      <dgm:t>
        <a:bodyPr/>
        <a:lstStyle/>
        <a:p>
          <a:endParaRPr lang="en-US"/>
        </a:p>
      </dgm:t>
    </dgm:pt>
    <dgm:pt modelId="{E2285FDE-7B00-4F1A-923B-D3FA47DA23D8}" type="pres">
      <dgm:prSet presAssocID="{E2653026-7606-42F5-865A-35E15C01C18B}" presName="sibTrans" presStyleCnt="0"/>
      <dgm:spPr/>
    </dgm:pt>
    <dgm:pt modelId="{A1EC1E8A-345E-457F-B8D1-252EA6408BBB}" type="pres">
      <dgm:prSet presAssocID="{0BF08E01-1ABE-4C73-89E1-1C0DE78517F1}" presName="node" presStyleLbl="node1" presStyleIdx="11" presStyleCnt="12">
        <dgm:presLayoutVars>
          <dgm:bulletEnabled val="1"/>
        </dgm:presLayoutVars>
      </dgm:prSet>
      <dgm:spPr/>
      <dgm:t>
        <a:bodyPr/>
        <a:lstStyle/>
        <a:p>
          <a:endParaRPr lang="en-US"/>
        </a:p>
      </dgm:t>
    </dgm:pt>
  </dgm:ptLst>
  <dgm:cxnLst>
    <dgm:cxn modelId="{2DB74AEE-46F3-4DA4-BA16-D9487244CECA}" srcId="{198154BD-2AB9-4CE5-AC7D-73B80697B379}" destId="{A5D5FF45-460F-42E2-8A1D-E3816D0E0494}" srcOrd="9" destOrd="0" parTransId="{B2B30A32-1B24-44DC-B4F0-2AFE47BBA310}" sibTransId="{AE3C2B3D-5C2D-4867-A418-3A8A77DE9991}"/>
    <dgm:cxn modelId="{9765ED6A-77B6-47A1-A71E-1B6031DAB308}" srcId="{198154BD-2AB9-4CE5-AC7D-73B80697B379}" destId="{43DAEC5C-1420-42A4-992E-E0A424064524}" srcOrd="6" destOrd="0" parTransId="{92B500AF-0904-45C6-8466-56881645E6BD}" sibTransId="{EDB985FA-8CB6-40BB-A189-F26DDC2F00DB}"/>
    <dgm:cxn modelId="{80359CA7-FDDB-4D8C-82E2-28FE06FBF9DC}" srcId="{198154BD-2AB9-4CE5-AC7D-73B80697B379}" destId="{32C309C1-A6C6-40B9-94A3-23416CFA2C06}" srcOrd="10" destOrd="0" parTransId="{627199E5-BB9A-4E20-A219-6CF74B786E50}" sibTransId="{E2653026-7606-42F5-865A-35E15C01C18B}"/>
    <dgm:cxn modelId="{C93D4C8B-70A1-4AA9-A348-09E6A3D2DE39}" type="presOf" srcId="{8B906094-19A1-4A4C-AF9F-976B71C75B10}" destId="{8BB3B298-BDB6-497D-9F00-066BA6E83889}" srcOrd="0" destOrd="0" presId="urn:microsoft.com/office/officeart/2005/8/layout/default"/>
    <dgm:cxn modelId="{AAEFE46A-B62C-4C84-982B-9E7E3D96C8A7}" type="presOf" srcId="{43DAEC5C-1420-42A4-992E-E0A424064524}" destId="{A31891A1-4E86-454C-8E31-3F5068480AE9}" srcOrd="0" destOrd="0" presId="urn:microsoft.com/office/officeart/2005/8/layout/default"/>
    <dgm:cxn modelId="{50C3AF5F-B439-446F-8DEE-4BA542EEB722}" type="presOf" srcId="{0BF08E01-1ABE-4C73-89E1-1C0DE78517F1}" destId="{A1EC1E8A-345E-457F-B8D1-252EA6408BBB}" srcOrd="0" destOrd="0" presId="urn:microsoft.com/office/officeart/2005/8/layout/default"/>
    <dgm:cxn modelId="{12830D35-32B0-4C3F-A6B7-C5094D26A7BC}" srcId="{198154BD-2AB9-4CE5-AC7D-73B80697B379}" destId="{9C717A96-D33F-4189-8695-88AAF72CD380}" srcOrd="2" destOrd="0" parTransId="{C3061D61-4768-4017-A769-B117219BC1E4}" sibTransId="{A93F885F-1A3D-43FF-AD63-187D867304CC}"/>
    <dgm:cxn modelId="{D58F7344-12E6-4849-8BAE-AD9A08C9A26C}" type="presOf" srcId="{9853A89F-6EBE-421E-972E-145114EB1456}" destId="{EDD875E2-386C-42AE-9650-8E4E7FD80D09}" srcOrd="0" destOrd="0" presId="urn:microsoft.com/office/officeart/2005/8/layout/default"/>
    <dgm:cxn modelId="{B4041BBB-4887-4E08-9B75-D6CE42E7F6BF}" type="presOf" srcId="{5D3C7824-7382-4C3C-9E63-001142E43EF1}" destId="{A653BEE8-76DA-492D-832A-58ACB066DE70}" srcOrd="0" destOrd="0" presId="urn:microsoft.com/office/officeart/2005/8/layout/default"/>
    <dgm:cxn modelId="{65C719DE-C75C-4CAF-BA0D-1D7A12AF43CC}" srcId="{198154BD-2AB9-4CE5-AC7D-73B80697B379}" destId="{3484EA45-9579-4C0F-95B8-2671F64D4D23}" srcOrd="1" destOrd="0" parTransId="{93CF9C3A-51E4-41BB-B508-555699A0F892}" sibTransId="{D6D26616-5511-4C93-AD54-4E967E02879A}"/>
    <dgm:cxn modelId="{4E0D437D-6BBA-49D4-BB37-E4E1F71E5B17}" type="presOf" srcId="{A5D5FF45-460F-42E2-8A1D-E3816D0E0494}" destId="{B2235BC1-4071-4DC5-8B19-37708D45387F}" srcOrd="0" destOrd="0" presId="urn:microsoft.com/office/officeart/2005/8/layout/default"/>
    <dgm:cxn modelId="{923A667F-3552-4B4E-8C72-B8932513BCBB}" type="presOf" srcId="{3484EA45-9579-4C0F-95B8-2671F64D4D23}" destId="{DFFA27CA-E6C6-4D66-B774-C552EB17C21E}" srcOrd="0" destOrd="0" presId="urn:microsoft.com/office/officeart/2005/8/layout/default"/>
    <dgm:cxn modelId="{87A99783-4206-4B36-B213-DFE6DC38320E}" type="presOf" srcId="{32C309C1-A6C6-40B9-94A3-23416CFA2C06}" destId="{E04492A1-4B53-4A9E-8504-FF53D63553FE}" srcOrd="0" destOrd="0" presId="urn:microsoft.com/office/officeart/2005/8/layout/default"/>
    <dgm:cxn modelId="{87501A25-3F0D-4D8B-8701-71A31F135439}" srcId="{198154BD-2AB9-4CE5-AC7D-73B80697B379}" destId="{5E0E58F9-E688-4FE4-B965-0728E95CC5CD}" srcOrd="3" destOrd="0" parTransId="{24CBEF9C-7304-410B-BE45-2FB172DB8DE2}" sibTransId="{E04B255F-5346-40B5-AAF9-5BB021F6C51B}"/>
    <dgm:cxn modelId="{A299E3C1-8E47-4A31-8EB8-73AC5AE509B5}" srcId="{198154BD-2AB9-4CE5-AC7D-73B80697B379}" destId="{8B906094-19A1-4A4C-AF9F-976B71C75B10}" srcOrd="8" destOrd="0" parTransId="{B4FB585A-ED63-4B1E-B9DC-42A4DA4B7787}" sibTransId="{46FD07D2-CAA8-4FF7-B0E7-374CEFE67E0C}"/>
    <dgm:cxn modelId="{E60E6017-0E04-4C87-8D89-3A179F08C752}" srcId="{198154BD-2AB9-4CE5-AC7D-73B80697B379}" destId="{D8602A01-49C5-4B98-84C0-EAADF75E2B12}" srcOrd="0" destOrd="0" parTransId="{2CB3CC92-C430-4DFD-94E9-7E64BE59ED49}" sibTransId="{D23789DF-4F57-4AD8-9541-302F08458CD3}"/>
    <dgm:cxn modelId="{C789E141-2C00-4347-8C84-4A5ED60D88DF}" type="presOf" srcId="{9C717A96-D33F-4189-8695-88AAF72CD380}" destId="{B3C932AE-ECD6-4927-A488-322107F2BAE9}" srcOrd="0" destOrd="0" presId="urn:microsoft.com/office/officeart/2005/8/layout/default"/>
    <dgm:cxn modelId="{846F089C-3972-4622-9EA3-B75764DF0F8B}" type="presOf" srcId="{5E0E58F9-E688-4FE4-B965-0728E95CC5CD}" destId="{54EDE0C8-A7C1-4462-8AE3-D8CF83140F38}" srcOrd="0" destOrd="0" presId="urn:microsoft.com/office/officeart/2005/8/layout/default"/>
    <dgm:cxn modelId="{F30D883C-0371-45B6-B768-6D82E6DAEFF0}" srcId="{198154BD-2AB9-4CE5-AC7D-73B80697B379}" destId="{146D9EC6-81FB-4491-839D-9F35680CE37C}" srcOrd="4" destOrd="0" parTransId="{3DF8EABA-5082-48AE-A868-DAD7072B56A8}" sibTransId="{21281ABA-AB5D-4028-8476-C5AE3B433142}"/>
    <dgm:cxn modelId="{E74CFB0A-D9BA-4479-B7CB-7FA298FC6341}" type="presOf" srcId="{198154BD-2AB9-4CE5-AC7D-73B80697B379}" destId="{808DD613-E013-41E5-819F-C71C77DF57ED}" srcOrd="0" destOrd="0" presId="urn:microsoft.com/office/officeart/2005/8/layout/default"/>
    <dgm:cxn modelId="{4289A541-6BBC-4E02-9D21-50DC99055F7F}" type="presOf" srcId="{146D9EC6-81FB-4491-839D-9F35680CE37C}" destId="{5FB8A660-3D6D-4DB2-8488-0A4C25A0D830}" srcOrd="0" destOrd="0" presId="urn:microsoft.com/office/officeart/2005/8/layout/default"/>
    <dgm:cxn modelId="{0A2F30BD-3637-4456-96AB-145C17CB8E43}" srcId="{198154BD-2AB9-4CE5-AC7D-73B80697B379}" destId="{0BF08E01-1ABE-4C73-89E1-1C0DE78517F1}" srcOrd="11" destOrd="0" parTransId="{7329D31B-75EA-4B2D-8BAF-DFC3944F9309}" sibTransId="{A4415ED8-ADAF-45E7-9862-C71C30E8115E}"/>
    <dgm:cxn modelId="{4BC9898D-123C-45AD-BC0A-764A59366412}" srcId="{198154BD-2AB9-4CE5-AC7D-73B80697B379}" destId="{5D3C7824-7382-4C3C-9E63-001142E43EF1}" srcOrd="5" destOrd="0" parTransId="{C44B7FF3-B2C3-4F78-982C-50F430DA5B96}" sibTransId="{0F7F7E79-6215-40EF-959F-83F95A020CF5}"/>
    <dgm:cxn modelId="{6B1AACD7-7B49-43EE-B04C-02FE5262A484}" type="presOf" srcId="{D8602A01-49C5-4B98-84C0-EAADF75E2B12}" destId="{2A4A2125-E319-45F6-B346-2A16DE89FCAB}" srcOrd="0" destOrd="0" presId="urn:microsoft.com/office/officeart/2005/8/layout/default"/>
    <dgm:cxn modelId="{9445BA0C-5BB7-4BC2-9CC1-F84882DCE8AD}" srcId="{198154BD-2AB9-4CE5-AC7D-73B80697B379}" destId="{9853A89F-6EBE-421E-972E-145114EB1456}" srcOrd="7" destOrd="0" parTransId="{B6DBFBC1-569E-4782-B62C-0FDCDCCD009D}" sibTransId="{9A661D1C-404E-4012-BEA3-512CA61497BB}"/>
    <dgm:cxn modelId="{12A38BBC-D2D2-431E-A3D3-A9DB38CC438C}" type="presParOf" srcId="{808DD613-E013-41E5-819F-C71C77DF57ED}" destId="{2A4A2125-E319-45F6-B346-2A16DE89FCAB}" srcOrd="0" destOrd="0" presId="urn:microsoft.com/office/officeart/2005/8/layout/default"/>
    <dgm:cxn modelId="{C595E8DB-E381-405E-BA18-61CF14392D55}" type="presParOf" srcId="{808DD613-E013-41E5-819F-C71C77DF57ED}" destId="{09A41C35-9550-47A0-AF10-439434792270}" srcOrd="1" destOrd="0" presId="urn:microsoft.com/office/officeart/2005/8/layout/default"/>
    <dgm:cxn modelId="{9F9FF8A1-92C6-411F-B4D1-451919AE202B}" type="presParOf" srcId="{808DD613-E013-41E5-819F-C71C77DF57ED}" destId="{DFFA27CA-E6C6-4D66-B774-C552EB17C21E}" srcOrd="2" destOrd="0" presId="urn:microsoft.com/office/officeart/2005/8/layout/default"/>
    <dgm:cxn modelId="{A9E13169-C4E9-4F02-9F41-98BF415524AC}" type="presParOf" srcId="{808DD613-E013-41E5-819F-C71C77DF57ED}" destId="{857E6F72-5E71-4361-93BE-221AD24429BD}" srcOrd="3" destOrd="0" presId="urn:microsoft.com/office/officeart/2005/8/layout/default"/>
    <dgm:cxn modelId="{3E25C6EB-53E1-466E-B2BC-B16C824F79A7}" type="presParOf" srcId="{808DD613-E013-41E5-819F-C71C77DF57ED}" destId="{B3C932AE-ECD6-4927-A488-322107F2BAE9}" srcOrd="4" destOrd="0" presId="urn:microsoft.com/office/officeart/2005/8/layout/default"/>
    <dgm:cxn modelId="{3ABB07BD-5E9B-4586-992A-303DE512C208}" type="presParOf" srcId="{808DD613-E013-41E5-819F-C71C77DF57ED}" destId="{3943E183-84C5-4248-AE05-169F335E3963}" srcOrd="5" destOrd="0" presId="urn:microsoft.com/office/officeart/2005/8/layout/default"/>
    <dgm:cxn modelId="{6039BBFE-C81A-4282-AF00-4EE54A0D6DD8}" type="presParOf" srcId="{808DD613-E013-41E5-819F-C71C77DF57ED}" destId="{54EDE0C8-A7C1-4462-8AE3-D8CF83140F38}" srcOrd="6" destOrd="0" presId="urn:microsoft.com/office/officeart/2005/8/layout/default"/>
    <dgm:cxn modelId="{409245DA-DA4E-4D9E-AF50-F049DAA4B3AB}" type="presParOf" srcId="{808DD613-E013-41E5-819F-C71C77DF57ED}" destId="{44DC1795-5176-43EC-9AD4-E3278BA8D7B6}" srcOrd="7" destOrd="0" presId="urn:microsoft.com/office/officeart/2005/8/layout/default"/>
    <dgm:cxn modelId="{F48B0534-E22C-4864-8881-10B6E977D293}" type="presParOf" srcId="{808DD613-E013-41E5-819F-C71C77DF57ED}" destId="{5FB8A660-3D6D-4DB2-8488-0A4C25A0D830}" srcOrd="8" destOrd="0" presId="urn:microsoft.com/office/officeart/2005/8/layout/default"/>
    <dgm:cxn modelId="{A43FA20B-DB3A-4ECB-B73D-F72AB9B462C6}" type="presParOf" srcId="{808DD613-E013-41E5-819F-C71C77DF57ED}" destId="{266568B2-DFC3-4732-8F75-85BE0DBFF61B}" srcOrd="9" destOrd="0" presId="urn:microsoft.com/office/officeart/2005/8/layout/default"/>
    <dgm:cxn modelId="{FE3313CE-5A58-4DAC-BACC-5CF0D9A9EA43}" type="presParOf" srcId="{808DD613-E013-41E5-819F-C71C77DF57ED}" destId="{A653BEE8-76DA-492D-832A-58ACB066DE70}" srcOrd="10" destOrd="0" presId="urn:microsoft.com/office/officeart/2005/8/layout/default"/>
    <dgm:cxn modelId="{8EBBFC10-5BD9-44D6-864A-0DD49B7D3694}" type="presParOf" srcId="{808DD613-E013-41E5-819F-C71C77DF57ED}" destId="{25C8A4E5-F819-4007-B04C-C9D4CFEB8463}" srcOrd="11" destOrd="0" presId="urn:microsoft.com/office/officeart/2005/8/layout/default"/>
    <dgm:cxn modelId="{14820698-93E9-43DC-86BF-5599C37018D0}" type="presParOf" srcId="{808DD613-E013-41E5-819F-C71C77DF57ED}" destId="{A31891A1-4E86-454C-8E31-3F5068480AE9}" srcOrd="12" destOrd="0" presId="urn:microsoft.com/office/officeart/2005/8/layout/default"/>
    <dgm:cxn modelId="{E8C7CFBA-0F7D-4BEE-B770-4A335B753335}" type="presParOf" srcId="{808DD613-E013-41E5-819F-C71C77DF57ED}" destId="{1C75F52D-5A03-4B94-88F0-4B3A5E00BD5B}" srcOrd="13" destOrd="0" presId="urn:microsoft.com/office/officeart/2005/8/layout/default"/>
    <dgm:cxn modelId="{E9F7C193-09C2-4860-82F5-567FC4AF3612}" type="presParOf" srcId="{808DD613-E013-41E5-819F-C71C77DF57ED}" destId="{EDD875E2-386C-42AE-9650-8E4E7FD80D09}" srcOrd="14" destOrd="0" presId="urn:microsoft.com/office/officeart/2005/8/layout/default"/>
    <dgm:cxn modelId="{1D2AC80C-0F0C-4DD9-9EC7-FBB695A8580B}" type="presParOf" srcId="{808DD613-E013-41E5-819F-C71C77DF57ED}" destId="{62C55526-5D29-4082-867F-49E09F95A201}" srcOrd="15" destOrd="0" presId="urn:microsoft.com/office/officeart/2005/8/layout/default"/>
    <dgm:cxn modelId="{10D7A58A-7C48-4B58-996E-CBA2369CDF48}" type="presParOf" srcId="{808DD613-E013-41E5-819F-C71C77DF57ED}" destId="{8BB3B298-BDB6-497D-9F00-066BA6E83889}" srcOrd="16" destOrd="0" presId="urn:microsoft.com/office/officeart/2005/8/layout/default"/>
    <dgm:cxn modelId="{18B02889-277E-4404-9057-59DB123F9B9C}" type="presParOf" srcId="{808DD613-E013-41E5-819F-C71C77DF57ED}" destId="{F34F9D78-2F0A-4475-A475-168827A0F1B3}" srcOrd="17" destOrd="0" presId="urn:microsoft.com/office/officeart/2005/8/layout/default"/>
    <dgm:cxn modelId="{3B48FF3A-3259-4299-A714-EBD1FB5EC65B}" type="presParOf" srcId="{808DD613-E013-41E5-819F-C71C77DF57ED}" destId="{B2235BC1-4071-4DC5-8B19-37708D45387F}" srcOrd="18" destOrd="0" presId="urn:microsoft.com/office/officeart/2005/8/layout/default"/>
    <dgm:cxn modelId="{27F1B2FF-26C2-4083-83C9-640FA7D49E5F}" type="presParOf" srcId="{808DD613-E013-41E5-819F-C71C77DF57ED}" destId="{73D2D782-C647-43B5-B424-3BC190E4827A}" srcOrd="19" destOrd="0" presId="urn:microsoft.com/office/officeart/2005/8/layout/default"/>
    <dgm:cxn modelId="{A8AD06A0-9FEA-4B0B-814C-87B1ABDAB5F8}" type="presParOf" srcId="{808DD613-E013-41E5-819F-C71C77DF57ED}" destId="{E04492A1-4B53-4A9E-8504-FF53D63553FE}" srcOrd="20" destOrd="0" presId="urn:microsoft.com/office/officeart/2005/8/layout/default"/>
    <dgm:cxn modelId="{699EEBEA-5904-4E4A-A74C-44C5E7E0A6CB}" type="presParOf" srcId="{808DD613-E013-41E5-819F-C71C77DF57ED}" destId="{E2285FDE-7B00-4F1A-923B-D3FA47DA23D8}" srcOrd="21" destOrd="0" presId="urn:microsoft.com/office/officeart/2005/8/layout/default"/>
    <dgm:cxn modelId="{B3859D4D-B322-4C2E-A488-CAD43A702D9E}" type="presParOf" srcId="{808DD613-E013-41E5-819F-C71C77DF57ED}" destId="{A1EC1E8A-345E-457F-B8D1-252EA6408BBB}"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2125-E319-45F6-B346-2A16DE89FCAB}">
      <dsp:nvSpPr>
        <dsp:cNvPr id="0" name=""/>
        <dsp:cNvSpPr/>
      </dsp:nvSpPr>
      <dsp:spPr>
        <a:xfrm>
          <a:off x="683553" y="1746"/>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Music </a:t>
          </a:r>
        </a:p>
      </dsp:txBody>
      <dsp:txXfrm>
        <a:off x="683553" y="1746"/>
        <a:ext cx="1684141" cy="1010485"/>
      </dsp:txXfrm>
    </dsp:sp>
    <dsp:sp modelId="{DFFA27CA-E6C6-4D66-B774-C552EB17C21E}">
      <dsp:nvSpPr>
        <dsp:cNvPr id="0" name=""/>
        <dsp:cNvSpPr/>
      </dsp:nvSpPr>
      <dsp:spPr>
        <a:xfrm>
          <a:off x="2536109" y="1746"/>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Dance </a:t>
          </a:r>
        </a:p>
      </dsp:txBody>
      <dsp:txXfrm>
        <a:off x="2536109" y="1746"/>
        <a:ext cx="1684141" cy="1010485"/>
      </dsp:txXfrm>
    </dsp:sp>
    <dsp:sp modelId="{B3C932AE-ECD6-4927-A488-322107F2BAE9}">
      <dsp:nvSpPr>
        <dsp:cNvPr id="0" name=""/>
        <dsp:cNvSpPr/>
      </dsp:nvSpPr>
      <dsp:spPr>
        <a:xfrm>
          <a:off x="4388665" y="1746"/>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Art</a:t>
          </a:r>
        </a:p>
      </dsp:txBody>
      <dsp:txXfrm>
        <a:off x="4388665" y="1746"/>
        <a:ext cx="1684141" cy="1010485"/>
      </dsp:txXfrm>
    </dsp:sp>
    <dsp:sp modelId="{54EDE0C8-A7C1-4462-8AE3-D8CF83140F38}">
      <dsp:nvSpPr>
        <dsp:cNvPr id="0" name=""/>
        <dsp:cNvSpPr/>
      </dsp:nvSpPr>
      <dsp:spPr>
        <a:xfrm>
          <a:off x="683553" y="1180645"/>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Designs</a:t>
          </a:r>
        </a:p>
      </dsp:txBody>
      <dsp:txXfrm>
        <a:off x="683553" y="1180645"/>
        <a:ext cx="1684141" cy="1010485"/>
      </dsp:txXfrm>
    </dsp:sp>
    <dsp:sp modelId="{5FB8A660-3D6D-4DB2-8488-0A4C25A0D830}">
      <dsp:nvSpPr>
        <dsp:cNvPr id="0" name=""/>
        <dsp:cNvSpPr/>
      </dsp:nvSpPr>
      <dsp:spPr>
        <a:xfrm>
          <a:off x="2536109" y="1180645"/>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Names </a:t>
          </a:r>
        </a:p>
      </dsp:txBody>
      <dsp:txXfrm>
        <a:off x="2536109" y="1180645"/>
        <a:ext cx="1684141" cy="1010485"/>
      </dsp:txXfrm>
    </dsp:sp>
    <dsp:sp modelId="{A653BEE8-76DA-492D-832A-58ACB066DE70}">
      <dsp:nvSpPr>
        <dsp:cNvPr id="0" name=""/>
        <dsp:cNvSpPr/>
      </dsp:nvSpPr>
      <dsp:spPr>
        <a:xfrm>
          <a:off x="4388665" y="1180645"/>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Signs &amp; Symbols</a:t>
          </a:r>
        </a:p>
      </dsp:txBody>
      <dsp:txXfrm>
        <a:off x="4388665" y="1180645"/>
        <a:ext cx="1684141" cy="1010485"/>
      </dsp:txXfrm>
    </dsp:sp>
    <dsp:sp modelId="{A31891A1-4E86-454C-8E31-3F5068480AE9}">
      <dsp:nvSpPr>
        <dsp:cNvPr id="0" name=""/>
        <dsp:cNvSpPr/>
      </dsp:nvSpPr>
      <dsp:spPr>
        <a:xfrm>
          <a:off x="683553" y="2359544"/>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Performances </a:t>
          </a:r>
        </a:p>
      </dsp:txBody>
      <dsp:txXfrm>
        <a:off x="683553" y="2359544"/>
        <a:ext cx="1684141" cy="1010485"/>
      </dsp:txXfrm>
    </dsp:sp>
    <dsp:sp modelId="{EDD875E2-386C-42AE-9650-8E4E7FD80D09}">
      <dsp:nvSpPr>
        <dsp:cNvPr id="0" name=""/>
        <dsp:cNvSpPr/>
      </dsp:nvSpPr>
      <dsp:spPr>
        <a:xfrm>
          <a:off x="2536109" y="2359544"/>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Ceremonies </a:t>
          </a:r>
        </a:p>
      </dsp:txBody>
      <dsp:txXfrm>
        <a:off x="2536109" y="2359544"/>
        <a:ext cx="1684141" cy="1010485"/>
      </dsp:txXfrm>
    </dsp:sp>
    <dsp:sp modelId="{8BB3B298-BDB6-497D-9F00-066BA6E83889}">
      <dsp:nvSpPr>
        <dsp:cNvPr id="0" name=""/>
        <dsp:cNvSpPr/>
      </dsp:nvSpPr>
      <dsp:spPr>
        <a:xfrm>
          <a:off x="4388665" y="2359544"/>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Architectural forms </a:t>
          </a:r>
        </a:p>
      </dsp:txBody>
      <dsp:txXfrm>
        <a:off x="4388665" y="2359544"/>
        <a:ext cx="1684141" cy="1010485"/>
      </dsp:txXfrm>
    </dsp:sp>
    <dsp:sp modelId="{B2235BC1-4071-4DC5-8B19-37708D45387F}">
      <dsp:nvSpPr>
        <dsp:cNvPr id="0" name=""/>
        <dsp:cNvSpPr/>
      </dsp:nvSpPr>
      <dsp:spPr>
        <a:xfrm>
          <a:off x="683553" y="3538443"/>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Crafts </a:t>
          </a:r>
        </a:p>
      </dsp:txBody>
      <dsp:txXfrm>
        <a:off x="683553" y="3538443"/>
        <a:ext cx="1684141" cy="1010485"/>
      </dsp:txXfrm>
    </dsp:sp>
    <dsp:sp modelId="{E04492A1-4B53-4A9E-8504-FF53D63553FE}">
      <dsp:nvSpPr>
        <dsp:cNvPr id="0" name=""/>
        <dsp:cNvSpPr/>
      </dsp:nvSpPr>
      <dsp:spPr>
        <a:xfrm>
          <a:off x="2536109" y="3538443"/>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Narratives</a:t>
          </a:r>
        </a:p>
      </dsp:txBody>
      <dsp:txXfrm>
        <a:off x="2536109" y="3538443"/>
        <a:ext cx="1684141" cy="1010485"/>
      </dsp:txXfrm>
    </dsp:sp>
    <dsp:sp modelId="{A1EC1E8A-345E-457F-B8D1-252EA6408BBB}">
      <dsp:nvSpPr>
        <dsp:cNvPr id="0" name=""/>
        <dsp:cNvSpPr/>
      </dsp:nvSpPr>
      <dsp:spPr>
        <a:xfrm>
          <a:off x="4388665" y="3538443"/>
          <a:ext cx="1684141" cy="101048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(WIPO, 2020)</a:t>
          </a:r>
        </a:p>
      </dsp:txBody>
      <dsp:txXfrm>
        <a:off x="4388665" y="3538443"/>
        <a:ext cx="1684141" cy="10104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28/04/2021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28/04/2021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28/04/2021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28/04/2021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28/04/2021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28/04/2021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28/04/2021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28/04/2021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28/04/2021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28/04/2021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28/04/2021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28/04/2021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tlt.ubc.ca/"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amyvillem.blog.hr/"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79112716@N03/7284278098" TargetMode="External"/><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ic.gc.ca/eic/site/108.nsf/eng/00007.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Longhouse" TargetMode="External"/><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mmons.wikimedia.org/wiki/File:UBC_MOA_First_Nations_wood_statue_carving.jp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uamish.net/" TargetMode="External"/><Relationship Id="rId2" Type="http://schemas.openxmlformats.org/officeDocument/2006/relationships/hyperlink" Target="http://www.musqueam.bc.ca/" TargetMode="External"/><Relationship Id="rId1" Type="http://schemas.openxmlformats.org/officeDocument/2006/relationships/slideLayout" Target="../slideLayouts/slideLayout2.xml"/><Relationship Id="rId4" Type="http://schemas.openxmlformats.org/officeDocument/2006/relationships/hyperlink" Target="https://twnation.ca/"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fnigc.ca/first-nations-data-centr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indigenous.ubc.ca/indigenous-engagement/indigenous-strategic-plan/" TargetMode="External"/><Relationship Id="rId3" Type="http://schemas.openxmlformats.org/officeDocument/2006/relationships/hyperlink" Target="https://xwi7xwa.library.ubc.ca/contacts/" TargetMode="External"/><Relationship Id="rId7" Type="http://schemas.openxmlformats.org/officeDocument/2006/relationships/hyperlink" Target="https://copyright.ubc.ca/" TargetMode="External"/><Relationship Id="rId2" Type="http://schemas.openxmlformats.org/officeDocument/2006/relationships/hyperlink" Target="https://irsi.ubc.ca/" TargetMode="External"/><Relationship Id="rId1" Type="http://schemas.openxmlformats.org/officeDocument/2006/relationships/slideLayout" Target="../slideLayouts/slideLayout2.xml"/><Relationship Id="rId6" Type="http://schemas.openxmlformats.org/officeDocument/2006/relationships/hyperlink" Target="https://ethics.research.ubc.ca/" TargetMode="External"/><Relationship Id="rId11" Type="http://schemas.openxmlformats.org/officeDocument/2006/relationships/hyperlink" Target="https://creativecommons.org/licenses/by-nc-nd/3.0/" TargetMode="External"/><Relationship Id="rId5" Type="http://schemas.openxmlformats.org/officeDocument/2006/relationships/hyperlink" Target="https://researchcommons.library.ubc.ca/" TargetMode="External"/><Relationship Id="rId10" Type="http://schemas.openxmlformats.org/officeDocument/2006/relationships/hyperlink" Target="https://www.flickr.com/photos/ubclibrary/49827481742/" TargetMode="External"/><Relationship Id="rId4" Type="http://schemas.openxmlformats.org/officeDocument/2006/relationships/hyperlink" Target="https://directory.library.ubc.ca/subjectlibrarians/" TargetMode="External"/><Relationship Id="rId9" Type="http://schemas.openxmlformats.org/officeDocument/2006/relationships/image" Target="../media/image11.jpeg"/></Relationships>
</file>

<file path=ppt/slides/_rels/slide22.xml.rels><?xml version="1.0" encoding="UTF-8" standalone="yes"?>
<Relationships xmlns="http://schemas.openxmlformats.org/package/2006/relationships"><Relationship Id="rId8" Type="http://schemas.openxmlformats.org/officeDocument/2006/relationships/hyperlink" Target="https://localcontexts.org/" TargetMode="External"/><Relationship Id="rId3" Type="http://schemas.openxmlformats.org/officeDocument/2006/relationships/hyperlink" Target="https://www.flickr.com/photos/htomren/3666232992" TargetMode="External"/><Relationship Id="rId7" Type="http://schemas.openxmlformats.org/officeDocument/2006/relationships/hyperlink" Target="https://mukurtu.org/"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s://www.wipo.int/tk/en/" TargetMode="External"/><Relationship Id="rId5" Type="http://schemas.openxmlformats.org/officeDocument/2006/relationships/hyperlink" Target="https://www.gida-global.org/" TargetMode="External"/><Relationship Id="rId4" Type="http://schemas.openxmlformats.org/officeDocument/2006/relationships/hyperlink" Target="https://fnigc.ca/ocap-training/" TargetMode="External"/><Relationship Id="rId9" Type="http://schemas.openxmlformats.org/officeDocument/2006/relationships/hyperlink" Target="https://creativecommons.org/licenses/by-nc/3.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mailto:Kayla.lar-son@ubc.ca" TargetMode="Externa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www.flickr.com/photos/jmdroots/3481330107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31899850@N08/9410037274" TargetMode="External"/><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flickr.com/photos/stephen_rees/4765625400" TargetMode="External"/><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3332" y="4770879"/>
            <a:ext cx="10592174" cy="1000655"/>
          </a:xfrm>
        </p:spPr>
        <p:txBody>
          <a:bodyPr anchor="t">
            <a:normAutofit/>
          </a:bodyPr>
          <a:lstStyle/>
          <a:p>
            <a:pPr algn="l"/>
            <a:r>
              <a:rPr lang="en-US" sz="4800" b="1" dirty="0">
                <a:solidFill>
                  <a:schemeClr val="tx2"/>
                </a:solidFill>
              </a:rPr>
              <a:t>Finding the data: Indigenous Peoples</a:t>
            </a:r>
            <a:endParaRPr lang="en-US" sz="4800" dirty="0">
              <a:solidFill>
                <a:schemeClr val="tx2"/>
              </a:solidFill>
              <a:cs typeface="Calibri Light"/>
            </a:endParaRPr>
          </a:p>
          <a:p>
            <a:pPr algn="l"/>
            <a:endParaRPr lang="en-US" sz="4000">
              <a:solidFill>
                <a:schemeClr val="tx2"/>
              </a:solidFill>
              <a:cs typeface="Calibri Light"/>
            </a:endParaRPr>
          </a:p>
        </p:txBody>
      </p:sp>
      <p:pic>
        <p:nvPicPr>
          <p:cNvPr id="4" name="Picture 4" descr="A picture containing sky, outdoor, light, traffic&#10;&#10;Description automatically generated">
            <a:extLst>
              <a:ext uri="{FF2B5EF4-FFF2-40B4-BE49-F238E27FC236}">
                <a16:creationId xmlns:a16="http://schemas.microsoft.com/office/drawing/2014/main" id="{2F7B0E44-2CD2-4D24-B316-BE4C2AF59259}"/>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611" r="2" b="2"/>
          <a:stretch/>
        </p:blipFill>
        <p:spPr>
          <a:xfrm>
            <a:off x="-1" y="10"/>
            <a:ext cx="12192001" cy="4201449"/>
          </a:xfrm>
          <a:prstGeom prst="rect">
            <a:avLst/>
          </a:prstGeom>
        </p:spPr>
      </p:pic>
      <p:grpSp>
        <p:nvGrpSpPr>
          <p:cNvPr id="9"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p:cNvSpPr>
            <a:spLocks noGrp="1"/>
          </p:cNvSpPr>
          <p:nvPr>
            <p:ph type="subTitle" idx="1"/>
          </p:nvPr>
        </p:nvSpPr>
        <p:spPr>
          <a:xfrm>
            <a:off x="451167" y="6230476"/>
            <a:ext cx="9416898" cy="484374"/>
          </a:xfrm>
        </p:spPr>
        <p:txBody>
          <a:bodyPr anchor="b">
            <a:normAutofit fontScale="55000" lnSpcReduction="20000"/>
          </a:bodyPr>
          <a:lstStyle/>
          <a:p>
            <a:pPr algn="l"/>
            <a:r>
              <a:rPr lang="en-US" sz="2000" dirty="0">
                <a:solidFill>
                  <a:schemeClr val="tx2"/>
                </a:solidFill>
                <a:cs typeface="Calibri"/>
              </a:rPr>
              <a:t>Presenters: Kayla Lar-Son</a:t>
            </a:r>
            <a:endParaRPr lang="en-US" dirty="0">
              <a:solidFill>
                <a:schemeClr val="tx2"/>
              </a:solidFill>
              <a:cs typeface="Calibri"/>
            </a:endParaRPr>
          </a:p>
          <a:p>
            <a:pPr algn="l"/>
            <a:r>
              <a:rPr lang="en-US" sz="2000" dirty="0">
                <a:solidFill>
                  <a:schemeClr val="tx2"/>
                </a:solidFill>
                <a:cs typeface="Calibri"/>
              </a:rPr>
              <a:t>April 28th, 2021</a:t>
            </a:r>
            <a:endParaRPr lang="en-US" dirty="0">
              <a:solidFill>
                <a:schemeClr val="tx2"/>
              </a:solidFill>
              <a:cs typeface="Calibri"/>
            </a:endParaRPr>
          </a:p>
        </p:txBody>
      </p:sp>
      <p:sp>
        <p:nvSpPr>
          <p:cNvPr id="5" name="TextBox 4">
            <a:extLst>
              <a:ext uri="{FF2B5EF4-FFF2-40B4-BE49-F238E27FC236}">
                <a16:creationId xmlns:a16="http://schemas.microsoft.com/office/drawing/2014/main" id="{3C493956-9285-47AC-AFA7-5B8B8685E66E}"/>
              </a:ext>
            </a:extLst>
          </p:cNvPr>
          <p:cNvSpPr txBox="1"/>
          <p:nvPr/>
        </p:nvSpPr>
        <p:spPr>
          <a:xfrm>
            <a:off x="9870532" y="4001404"/>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8">
            <a:extLst>
              <a:ext uri="{FF2B5EF4-FFF2-40B4-BE49-F238E27FC236}">
                <a16:creationId xmlns:a16="http://schemas.microsoft.com/office/drawing/2014/main" id="{1B603FA7-9F8A-4971-B164-A37C6155FABD}"/>
              </a:ext>
            </a:extLst>
          </p:cNvPr>
          <p:cNvPicPr>
            <a:picLocks noChangeAspect="1"/>
          </p:cNvPicPr>
          <p:nvPr/>
        </p:nvPicPr>
        <p:blipFill rotWithShape="1">
          <a:blip r:embed="rId2">
            <a:alphaModFix/>
            <a:extLst>
              <a:ext uri="{837473B0-CC2E-450A-ABE3-18F120FF3D39}">
                <a1611:picAttrSrcUrl xmlns:a1611="http://schemas.microsoft.com/office/drawing/2016/11/main" xmlns="" r:id="rId3"/>
              </a:ext>
            </a:extLst>
          </a:blip>
          <a:srcRect l="2477" r="4024"/>
          <a:stretch/>
        </p:blipFill>
        <p:spPr>
          <a:xfrm>
            <a:off x="5797543" y="10"/>
            <a:ext cx="6394152" cy="6857990"/>
          </a:xfrm>
          <a:prstGeom prst="rect">
            <a:avLst/>
          </a:prstGeom>
        </p:spPr>
      </p:pic>
      <p:pic>
        <p:nvPicPr>
          <p:cNvPr id="39" name="Picture 35">
            <a:extLst>
              <a:ext uri="{FF2B5EF4-FFF2-40B4-BE49-F238E27FC236}">
                <a16:creationId xmlns:a16="http://schemas.microsoft.com/office/drawing/2014/main" id="{54DDEBDD-D8BD-41A6-8A0D-B00E3768B0F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CF9F30C-CEB1-4DAA-BA95-293939081202}"/>
              </a:ext>
            </a:extLst>
          </p:cNvPr>
          <p:cNvSpPr>
            <a:spLocks noGrp="1"/>
          </p:cNvSpPr>
          <p:nvPr>
            <p:ph type="title"/>
          </p:nvPr>
        </p:nvSpPr>
        <p:spPr>
          <a:xfrm>
            <a:off x="820709" y="594198"/>
            <a:ext cx="4803636" cy="1311664"/>
          </a:xfrm>
        </p:spPr>
        <p:txBody>
          <a:bodyPr>
            <a:normAutofit/>
          </a:bodyPr>
          <a:lstStyle/>
          <a:p>
            <a:r>
              <a:rPr lang="en-US">
                <a:solidFill>
                  <a:srgbClr val="000000"/>
                </a:solidFill>
                <a:ea typeface="+mj-lt"/>
                <a:cs typeface="+mj-lt"/>
              </a:rPr>
              <a:t>Genetic Resources </a:t>
            </a:r>
            <a:endParaRPr lang="en-US">
              <a:solidFill>
                <a:srgbClr val="000000"/>
              </a:solidFill>
            </a:endParaRPr>
          </a:p>
        </p:txBody>
      </p:sp>
      <p:sp>
        <p:nvSpPr>
          <p:cNvPr id="27" name="Content Placeholder 26">
            <a:extLst>
              <a:ext uri="{FF2B5EF4-FFF2-40B4-BE49-F238E27FC236}">
                <a16:creationId xmlns:a16="http://schemas.microsoft.com/office/drawing/2014/main" id="{D33D25AA-36B3-48F5-AD4D-B2E7E635CE89}"/>
              </a:ext>
            </a:extLst>
          </p:cNvPr>
          <p:cNvSpPr>
            <a:spLocks noGrp="1"/>
          </p:cNvSpPr>
          <p:nvPr>
            <p:ph idx="1"/>
          </p:nvPr>
        </p:nvSpPr>
        <p:spPr>
          <a:xfrm>
            <a:off x="294378" y="2264287"/>
            <a:ext cx="7495565" cy="3788830"/>
          </a:xfrm>
        </p:spPr>
        <p:txBody>
          <a:bodyPr vert="horz" lIns="91440" tIns="45720" rIns="91440" bIns="45720" rtlCol="0" anchor="ctr">
            <a:noAutofit/>
          </a:bodyPr>
          <a:lstStyle/>
          <a:p>
            <a:r>
              <a:rPr lang="en-US">
                <a:solidFill>
                  <a:srgbClr val="000000"/>
                </a:solidFill>
                <a:ea typeface="+mn-lt"/>
                <a:cs typeface="+mn-lt"/>
              </a:rPr>
              <a:t>Genetic and other biological resources constitute unique subject matter for IP protection ever since IP systems began to protect innovation in the modern life sciences, as early as the mid1970s. They include, for example, microorganisms, plant varieties, animal breeds, genetic sequences, nucleotide and amino acid sequence information, traits, molecular events, plasmids, and vectors (WIPO, 2020). </a:t>
            </a:r>
            <a:endParaRPr lang="en-US">
              <a:solidFill>
                <a:srgbClr val="000000"/>
              </a:solidFill>
              <a:cs typeface="Calibri" panose="020F0502020204030204"/>
            </a:endParaRPr>
          </a:p>
          <a:p>
            <a:endParaRPr lang="en-US" sz="2000">
              <a:solidFill>
                <a:srgbClr val="000000"/>
              </a:solidFill>
              <a:cs typeface="Calibri" panose="020F0502020204030204"/>
            </a:endParaRPr>
          </a:p>
        </p:txBody>
      </p:sp>
      <p:sp>
        <p:nvSpPr>
          <p:cNvPr id="29" name="TextBox 28">
            <a:extLst>
              <a:ext uri="{FF2B5EF4-FFF2-40B4-BE49-F238E27FC236}">
                <a16:creationId xmlns:a16="http://schemas.microsoft.com/office/drawing/2014/main" id="{6EB9E19C-1940-4733-B4EB-C9830E109053}"/>
              </a:ext>
            </a:extLst>
          </p:cNvPr>
          <p:cNvSpPr txBox="1"/>
          <p:nvPr/>
        </p:nvSpPr>
        <p:spPr>
          <a:xfrm>
            <a:off x="9870227"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415791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0640-0F06-4911-B45D-EE21F450EC50}"/>
              </a:ext>
            </a:extLst>
          </p:cNvPr>
          <p:cNvSpPr>
            <a:spLocks noGrp="1"/>
          </p:cNvSpPr>
          <p:nvPr>
            <p:ph type="title"/>
          </p:nvPr>
        </p:nvSpPr>
        <p:spPr/>
        <p:txBody>
          <a:bodyPr/>
          <a:lstStyle/>
          <a:p>
            <a:r>
              <a:rPr lang="en-US">
                <a:cs typeface="Calibri Light"/>
              </a:rPr>
              <a:t>Indigenous Data Protocols</a:t>
            </a:r>
            <a:endParaRPr lang="en-US"/>
          </a:p>
        </p:txBody>
      </p:sp>
      <p:sp>
        <p:nvSpPr>
          <p:cNvPr id="3" name="Content Placeholder 2">
            <a:extLst>
              <a:ext uri="{FF2B5EF4-FFF2-40B4-BE49-F238E27FC236}">
                <a16:creationId xmlns:a16="http://schemas.microsoft.com/office/drawing/2014/main" id="{B6406461-A189-4EB2-91B7-00E7F052A925}"/>
              </a:ext>
            </a:extLst>
          </p:cNvPr>
          <p:cNvSpPr>
            <a:spLocks noGrp="1"/>
          </p:cNvSpPr>
          <p:nvPr>
            <p:ph idx="1"/>
          </p:nvPr>
        </p:nvSpPr>
        <p:spPr/>
        <p:txBody>
          <a:bodyPr vert="horz" lIns="91440" tIns="45720" rIns="91440" bIns="45720" rtlCol="0" anchor="t">
            <a:normAutofit lnSpcReduction="10000"/>
          </a:bodyPr>
          <a:lstStyle/>
          <a:p>
            <a:r>
              <a:rPr lang="en-US" b="1">
                <a:ea typeface="+mn-lt"/>
                <a:cs typeface="+mn-lt"/>
              </a:rPr>
              <a:t>Ownership and Inheritance</a:t>
            </a:r>
            <a:r>
              <a:rPr lang="en-US">
                <a:ea typeface="+mn-lt"/>
                <a:cs typeface="+mn-lt"/>
              </a:rPr>
              <a:t> – community, individual, clan, families</a:t>
            </a:r>
            <a:endParaRPr lang="en-US">
              <a:cs typeface="Calibri" panose="020F0502020204030204"/>
            </a:endParaRPr>
          </a:p>
          <a:p>
            <a:r>
              <a:rPr lang="en-US" b="1">
                <a:ea typeface="+mn-lt"/>
                <a:cs typeface="+mn-lt"/>
              </a:rPr>
              <a:t>Earned</a:t>
            </a:r>
            <a:endParaRPr lang="en-US"/>
          </a:p>
          <a:p>
            <a:r>
              <a:rPr lang="en-US" b="1">
                <a:ea typeface="+mn-lt"/>
                <a:cs typeface="+mn-lt"/>
              </a:rPr>
              <a:t>Age </a:t>
            </a:r>
            <a:endParaRPr lang="en-US"/>
          </a:p>
          <a:p>
            <a:r>
              <a:rPr lang="en-US" b="1">
                <a:ea typeface="+mn-lt"/>
                <a:cs typeface="+mn-lt"/>
              </a:rPr>
              <a:t>Gender identity </a:t>
            </a:r>
            <a:endParaRPr lang="en-US"/>
          </a:p>
          <a:p>
            <a:r>
              <a:rPr lang="en-US" b="1">
                <a:ea typeface="+mn-lt"/>
                <a:cs typeface="+mn-lt"/>
              </a:rPr>
              <a:t>Geography </a:t>
            </a:r>
            <a:endParaRPr lang="en-US"/>
          </a:p>
          <a:p>
            <a:r>
              <a:rPr lang="en-US" b="1">
                <a:ea typeface="+mn-lt"/>
                <a:cs typeface="+mn-lt"/>
              </a:rPr>
              <a:t>Season </a:t>
            </a:r>
            <a:endParaRPr lang="en-US"/>
          </a:p>
          <a:p>
            <a:r>
              <a:rPr lang="en-US" b="1">
                <a:ea typeface="+mn-lt"/>
                <a:cs typeface="+mn-lt"/>
              </a:rPr>
              <a:t>Techniques </a:t>
            </a:r>
            <a:r>
              <a:rPr lang="en-US">
                <a:ea typeface="+mn-lt"/>
                <a:cs typeface="+mn-lt"/>
              </a:rPr>
              <a:t>– art, harvesting </a:t>
            </a:r>
            <a:endParaRPr lang="en-US"/>
          </a:p>
          <a:p>
            <a:pPr marL="0" indent="0">
              <a:buNone/>
            </a:pPr>
            <a:r>
              <a:rPr lang="en-US">
                <a:ea typeface="+mn-lt"/>
                <a:cs typeface="+mn-lt"/>
              </a:rPr>
              <a:t>-These protocols can use collective Knowledges, and follow Indigenous Laws</a:t>
            </a:r>
            <a:endParaRPr lang="en-US">
              <a:cs typeface="Calibri"/>
            </a:endParaRPr>
          </a:p>
          <a:p>
            <a:endParaRPr lang="en-US" dirty="0">
              <a:cs typeface="Calibri"/>
            </a:endParaRPr>
          </a:p>
        </p:txBody>
      </p:sp>
    </p:spTree>
    <p:extLst>
      <p:ext uri="{BB962C8B-B14F-4D97-AF65-F5344CB8AC3E}">
        <p14:creationId xmlns:p14="http://schemas.microsoft.com/office/powerpoint/2010/main" val="395174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ree, outdoor, wooden, wood&#10;&#10;Description automatically generated">
            <a:extLst>
              <a:ext uri="{FF2B5EF4-FFF2-40B4-BE49-F238E27FC236}">
                <a16:creationId xmlns:a16="http://schemas.microsoft.com/office/drawing/2014/main" id="{6D551A86-A0D4-44FC-B431-6F9497950029}"/>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0115" r="1318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5ED7FE-B754-461F-9F8D-F9BD0600C97A}"/>
              </a:ext>
            </a:extLst>
          </p:cNvPr>
          <p:cNvSpPr>
            <a:spLocks noGrp="1"/>
          </p:cNvSpPr>
          <p:nvPr>
            <p:ph type="title"/>
          </p:nvPr>
        </p:nvSpPr>
        <p:spPr>
          <a:xfrm>
            <a:off x="399424" y="933827"/>
            <a:ext cx="8406822" cy="3204134"/>
          </a:xfrm>
        </p:spPr>
        <p:txBody>
          <a:bodyPr vert="horz" lIns="91440" tIns="45720" rIns="91440" bIns="45720" rtlCol="0" anchor="b">
            <a:noAutofit/>
          </a:bodyPr>
          <a:lstStyle/>
          <a:p>
            <a:r>
              <a:rPr lang="en-US" sz="4800" b="1"/>
              <a:t>Issues with Indigenous Knowledge and Data Protection (IKP)</a:t>
            </a:r>
            <a:endParaRPr lang="en-US" sz="4800" b="1">
              <a:cs typeface="Calibri Ligh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CAAB5AC-CEE8-4D23-8767-220A81FF2B83}"/>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8321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01A0-466D-48D7-A074-599E657845F3}"/>
              </a:ext>
            </a:extLst>
          </p:cNvPr>
          <p:cNvSpPr>
            <a:spLocks noGrp="1"/>
          </p:cNvSpPr>
          <p:nvPr>
            <p:ph type="title"/>
          </p:nvPr>
        </p:nvSpPr>
        <p:spPr/>
        <p:txBody>
          <a:bodyPr/>
          <a:lstStyle/>
          <a:p>
            <a:r>
              <a:rPr lang="en-US">
                <a:cs typeface="Calibri Light"/>
              </a:rPr>
              <a:t>Indigenous Research </a:t>
            </a:r>
            <a:endParaRPr lang="en-US" dirty="0">
              <a:cs typeface="Calibri Light"/>
            </a:endParaRPr>
          </a:p>
        </p:txBody>
      </p:sp>
      <p:sp>
        <p:nvSpPr>
          <p:cNvPr id="3" name="Content Placeholder 2">
            <a:extLst>
              <a:ext uri="{FF2B5EF4-FFF2-40B4-BE49-F238E27FC236}">
                <a16:creationId xmlns:a16="http://schemas.microsoft.com/office/drawing/2014/main" id="{D5BA5EF7-A1F7-4B9D-B3EB-F962295D8E54}"/>
              </a:ext>
            </a:extLst>
          </p:cNvPr>
          <p:cNvSpPr>
            <a:spLocks noGrp="1"/>
          </p:cNvSpPr>
          <p:nvPr>
            <p:ph idx="1"/>
          </p:nvPr>
        </p:nvSpPr>
        <p:spPr/>
        <p:txBody>
          <a:bodyPr vert="horz" lIns="91440" tIns="45720" rIns="91440" bIns="45720" rtlCol="0" anchor="t">
            <a:normAutofit/>
          </a:bodyPr>
          <a:lstStyle/>
          <a:p>
            <a:r>
              <a:rPr lang="en-US">
                <a:ea typeface="+mn-lt"/>
                <a:cs typeface="+mn-lt"/>
              </a:rPr>
              <a:t>Historically Indigenous research and data collection was done with problematic practices. There was a lack of Indigenous community control of the way that research and data was conducted and where the data will be disseminated, stored, and destroyed.</a:t>
            </a:r>
            <a:endParaRPr lang="en-US">
              <a:cs typeface="Calibri" panose="020F0502020204030204"/>
            </a:endParaRPr>
          </a:p>
          <a:p>
            <a:r>
              <a:rPr lang="en-US">
                <a:ea typeface="+mn-lt"/>
                <a:cs typeface="+mn-lt"/>
              </a:rPr>
              <a:t>Research and data collection in Indigenous communities has also been (and arguably continues to be) deficit based and dismisses narratives of resilience. </a:t>
            </a:r>
          </a:p>
          <a:p>
            <a:pPr marL="0" indent="0">
              <a:buNone/>
            </a:pPr>
            <a:r>
              <a:rPr lang="en-US" dirty="0">
                <a:ea typeface="+mn-lt"/>
                <a:cs typeface="+mn-lt"/>
              </a:rPr>
              <a:t>*For example - Documenting and examining trauma, pain and loss in research and not respecting the topic you’re discussing, or the </a:t>
            </a:r>
            <a:r>
              <a:rPr lang="en-US">
                <a:ea typeface="+mn-lt"/>
                <a:cs typeface="+mn-lt"/>
              </a:rPr>
              <a:t>community members who have lived the experiences. </a:t>
            </a:r>
            <a:endParaRPr lang="en-US" dirty="0">
              <a:cs typeface="Calibri"/>
            </a:endParaRPr>
          </a:p>
          <a:p>
            <a:endParaRPr lang="en-US" dirty="0">
              <a:cs typeface="Calibri"/>
            </a:endParaRPr>
          </a:p>
        </p:txBody>
      </p:sp>
    </p:spTree>
    <p:extLst>
      <p:ext uri="{BB962C8B-B14F-4D97-AF65-F5344CB8AC3E}">
        <p14:creationId xmlns:p14="http://schemas.microsoft.com/office/powerpoint/2010/main" val="171245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5EC3-E01A-432F-A29F-96644586D734}"/>
              </a:ext>
            </a:extLst>
          </p:cNvPr>
          <p:cNvSpPr>
            <a:spLocks noGrp="1"/>
          </p:cNvSpPr>
          <p:nvPr>
            <p:ph type="title"/>
          </p:nvPr>
        </p:nvSpPr>
        <p:spPr/>
        <p:txBody>
          <a:bodyPr/>
          <a:lstStyle/>
          <a:p>
            <a:r>
              <a:rPr lang="en-US">
                <a:cs typeface="Calibri Light"/>
              </a:rPr>
              <a:t>Contd. </a:t>
            </a:r>
            <a:endParaRPr lang="en-US"/>
          </a:p>
        </p:txBody>
      </p:sp>
      <p:sp>
        <p:nvSpPr>
          <p:cNvPr id="3" name="Content Placeholder 2">
            <a:extLst>
              <a:ext uri="{FF2B5EF4-FFF2-40B4-BE49-F238E27FC236}">
                <a16:creationId xmlns:a16="http://schemas.microsoft.com/office/drawing/2014/main" id="{20B5AA11-3BA0-4B7E-92FB-CC60E9FE53A9}"/>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Younging, 2010, p.10 - Issues with IPR and its imposition on TK and </a:t>
            </a:r>
            <a:r>
              <a:rPr lang="en-US" dirty="0">
                <a:ea typeface="+mn-lt"/>
                <a:cs typeface="+mn-lt"/>
              </a:rPr>
              <a:t>Indigenous communities </a:t>
            </a:r>
            <a:endParaRPr lang="en-US" dirty="0">
              <a:cs typeface="Calibri"/>
            </a:endParaRPr>
          </a:p>
          <a:p>
            <a:pPr marL="0" indent="0">
              <a:buNone/>
            </a:pPr>
            <a:endParaRPr lang="en-US" dirty="0">
              <a:cs typeface="Calibri"/>
            </a:endParaRPr>
          </a:p>
          <a:p>
            <a:r>
              <a:rPr lang="en-US">
                <a:ea typeface="+mn-lt"/>
                <a:cs typeface="+mn-lt"/>
              </a:rPr>
              <a:t>expressions of TK often cannot qualify for protection because they are too old and are, therefore, supposedly in the Public Domain; </a:t>
            </a:r>
            <a:endParaRPr lang="en-US"/>
          </a:p>
          <a:p>
            <a:r>
              <a:rPr lang="en-US">
                <a:ea typeface="+mn-lt"/>
                <a:cs typeface="+mn-lt"/>
              </a:rPr>
              <a:t>that the “author” of the material is often not identifiable and there is thus no “rights holder” in the usual sense of the term; and </a:t>
            </a:r>
            <a:endParaRPr lang="en-US"/>
          </a:p>
          <a:p>
            <a:r>
              <a:rPr lang="en-US">
                <a:ea typeface="+mn-lt"/>
                <a:cs typeface="+mn-lt"/>
              </a:rPr>
              <a:t>that TK is owned “collectively” by Indigenous groups for cultural claims and not by individuals or corporations for economic claims.</a:t>
            </a:r>
            <a:endParaRPr lang="en-US"/>
          </a:p>
          <a:p>
            <a:endParaRPr lang="en-US" dirty="0">
              <a:cs typeface="Calibri"/>
            </a:endParaRPr>
          </a:p>
        </p:txBody>
      </p:sp>
    </p:spTree>
    <p:extLst>
      <p:ext uri="{BB962C8B-B14F-4D97-AF65-F5344CB8AC3E}">
        <p14:creationId xmlns:p14="http://schemas.microsoft.com/office/powerpoint/2010/main" val="34438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FB1-2516-4EC2-8198-CB962AB0BD79}"/>
              </a:ext>
            </a:extLst>
          </p:cNvPr>
          <p:cNvSpPr>
            <a:spLocks noGrp="1"/>
          </p:cNvSpPr>
          <p:nvPr>
            <p:ph type="title"/>
          </p:nvPr>
        </p:nvSpPr>
        <p:spPr/>
        <p:txBody>
          <a:bodyPr/>
          <a:lstStyle/>
          <a:p>
            <a:r>
              <a:rPr lang="en-US">
                <a:ea typeface="+mj-lt"/>
                <a:cs typeface="+mj-lt"/>
              </a:rPr>
              <a:t>Copyright &amp; Indigenous Knowledge Sovereignty in a Canadian Context </a:t>
            </a:r>
            <a:endParaRPr lang="en-US"/>
          </a:p>
        </p:txBody>
      </p:sp>
      <p:sp>
        <p:nvSpPr>
          <p:cNvPr id="3" name="Content Placeholder 2">
            <a:extLst>
              <a:ext uri="{FF2B5EF4-FFF2-40B4-BE49-F238E27FC236}">
                <a16:creationId xmlns:a16="http://schemas.microsoft.com/office/drawing/2014/main" id="{4658B3A0-3518-49A0-8D01-8E8121B85FB9}"/>
              </a:ext>
            </a:extLst>
          </p:cNvPr>
          <p:cNvSpPr>
            <a:spLocks noGrp="1"/>
          </p:cNvSpPr>
          <p:nvPr>
            <p:ph idx="1"/>
          </p:nvPr>
        </p:nvSpPr>
        <p:spPr>
          <a:xfrm>
            <a:off x="838200" y="2060087"/>
            <a:ext cx="10515600" cy="4351338"/>
          </a:xfrm>
        </p:spPr>
        <p:txBody>
          <a:bodyPr vert="horz" lIns="91440" tIns="45720" rIns="91440" bIns="45720" rtlCol="0" anchor="t">
            <a:normAutofit/>
          </a:bodyPr>
          <a:lstStyle/>
          <a:p>
            <a:r>
              <a:rPr lang="en-US">
                <a:ea typeface="+mn-lt"/>
                <a:cs typeface="+mn-lt"/>
              </a:rPr>
              <a:t>Canadian laws, have worked not only to ignore and/or specifically deny the rights of Indigenous peoples to practise and maintain their cultural and intellectual property but also to legalize the theft of Indigenous cultural and intellectual property through the Copyright Act. </a:t>
            </a:r>
            <a:endParaRPr lang="en-US">
              <a:cs typeface="Calibri" panose="020F0502020204030204"/>
            </a:endParaRPr>
          </a:p>
          <a:p>
            <a:r>
              <a:rPr lang="en-US">
                <a:ea typeface="+mn-lt"/>
                <a:cs typeface="+mn-lt"/>
              </a:rPr>
              <a:t>However the Canadian Government does recognize issues around Canadian copyright - </a:t>
            </a:r>
            <a:r>
              <a:rPr lang="en-US" dirty="0">
                <a:ea typeface="+mn-lt"/>
                <a:cs typeface="+mn-lt"/>
                <a:hlinkClick r:id="rId2"/>
              </a:rPr>
              <a:t>Introduction to Intellectual Property Rights and the Protection of Indigenous Knowledge and Cultural Expressions in Canada</a:t>
            </a:r>
            <a:r>
              <a:rPr lang="en-US">
                <a:ea typeface="+mn-lt"/>
                <a:cs typeface="+mn-lt"/>
              </a:rPr>
              <a:t>. </a:t>
            </a:r>
            <a:endParaRPr lang="en-US"/>
          </a:p>
          <a:p>
            <a:endParaRPr lang="en-US" dirty="0">
              <a:cs typeface="Calibri"/>
            </a:endParaRPr>
          </a:p>
        </p:txBody>
      </p:sp>
    </p:spTree>
    <p:extLst>
      <p:ext uri="{BB962C8B-B14F-4D97-AF65-F5344CB8AC3E}">
        <p14:creationId xmlns:p14="http://schemas.microsoft.com/office/powerpoint/2010/main" val="127953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ree, outdoor, sky, totem pole&#10;&#10;Description automatically generated">
            <a:extLst>
              <a:ext uri="{FF2B5EF4-FFF2-40B4-BE49-F238E27FC236}">
                <a16:creationId xmlns:a16="http://schemas.microsoft.com/office/drawing/2014/main" id="{A87E6CF3-CC87-40EF-B2BF-7EA242B64F5A}"/>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25515" r="9092" b="20545"/>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C43268-DF1C-4EE9-A639-747DB6F6C380}"/>
              </a:ext>
            </a:extLst>
          </p:cNvPr>
          <p:cNvSpPr>
            <a:spLocks noGrp="1"/>
          </p:cNvSpPr>
          <p:nvPr>
            <p:ph type="title"/>
          </p:nvPr>
        </p:nvSpPr>
        <p:spPr>
          <a:xfrm>
            <a:off x="477981" y="1122363"/>
            <a:ext cx="6552885" cy="3204134"/>
          </a:xfrm>
        </p:spPr>
        <p:txBody>
          <a:bodyPr vert="horz" lIns="91440" tIns="45720" rIns="91440" bIns="45720" rtlCol="0" anchor="b">
            <a:normAutofit/>
          </a:bodyPr>
          <a:lstStyle/>
          <a:p>
            <a:r>
              <a:rPr lang="en-US" b="1"/>
              <a:t>Data = Power </a:t>
            </a:r>
            <a:br>
              <a:rPr lang="en-US" b="1"/>
            </a:br>
            <a:r>
              <a:rPr lang="en-US" b="1"/>
              <a:t> Power = Control </a:t>
            </a:r>
            <a:br>
              <a:rPr lang="en-US" b="1"/>
            </a:br>
            <a:r>
              <a:rPr lang="en-US" b="1"/>
              <a:t> Control = Hierarchy and Access</a:t>
            </a:r>
            <a:endParaRPr lang="en-US"/>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B2CD9F7-EE29-42A0-A158-ED7BE1C507DA}"/>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27772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8D12-E722-4FC7-B286-4A6E4EB5374D}"/>
              </a:ext>
            </a:extLst>
          </p:cNvPr>
          <p:cNvSpPr>
            <a:spLocks noGrp="1"/>
          </p:cNvSpPr>
          <p:nvPr>
            <p:ph type="title"/>
          </p:nvPr>
        </p:nvSpPr>
        <p:spPr/>
        <p:txBody>
          <a:bodyPr/>
          <a:lstStyle/>
          <a:p>
            <a:r>
              <a:rPr lang="en-US">
                <a:cs typeface="Calibri Light"/>
              </a:rPr>
              <a:t>Indigenous Data Sovereignty </a:t>
            </a:r>
            <a:endParaRPr lang="en-US"/>
          </a:p>
        </p:txBody>
      </p:sp>
      <p:sp>
        <p:nvSpPr>
          <p:cNvPr id="3" name="Content Placeholder 2">
            <a:extLst>
              <a:ext uri="{FF2B5EF4-FFF2-40B4-BE49-F238E27FC236}">
                <a16:creationId xmlns:a16="http://schemas.microsoft.com/office/drawing/2014/main" id="{64688632-FA72-4CEE-8C61-647CB90A31F7}"/>
              </a:ext>
            </a:extLst>
          </p:cNvPr>
          <p:cNvSpPr>
            <a:spLocks noGrp="1"/>
          </p:cNvSpPr>
          <p:nvPr>
            <p:ph idx="1"/>
          </p:nvPr>
        </p:nvSpPr>
        <p:spPr>
          <a:xfrm>
            <a:off x="838200" y="2341440"/>
            <a:ext cx="10515600" cy="2839062"/>
          </a:xfrm>
        </p:spPr>
        <p:txBody>
          <a:bodyPr vert="horz" lIns="91440" tIns="45720" rIns="91440" bIns="45720" rtlCol="0" anchor="t">
            <a:normAutofit/>
          </a:bodyPr>
          <a:lstStyle/>
          <a:p>
            <a:r>
              <a:rPr lang="en-US">
                <a:ea typeface="+mn-lt"/>
                <a:cs typeface="+mn-lt"/>
              </a:rPr>
              <a:t>Indigenous nations have the right to ownership and governance over data about them, regardless of where it is held and by whom;</a:t>
            </a:r>
            <a:endParaRPr lang="en-US" dirty="0">
              <a:cs typeface="Calibri"/>
            </a:endParaRPr>
          </a:p>
          <a:p>
            <a:pPr marL="0" indent="0">
              <a:buNone/>
            </a:pPr>
            <a:endParaRPr lang="en-US" dirty="0">
              <a:ea typeface="+mn-lt"/>
              <a:cs typeface="+mn-lt"/>
            </a:endParaRPr>
          </a:p>
          <a:p>
            <a:r>
              <a:rPr lang="en-US">
                <a:ea typeface="+mn-lt"/>
                <a:cs typeface="+mn-lt"/>
              </a:rPr>
              <a:t>Indigenous Peoples also have the right to access data that supports nation re-building. This often includes access to government documents/historic and contemporary and archival documents.</a:t>
            </a:r>
            <a:endParaRPr lang="en-US"/>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314701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otem pole, tree, outdoor, outdoor object&#10;&#10;Description automatically generated">
            <a:extLst>
              <a:ext uri="{FF2B5EF4-FFF2-40B4-BE49-F238E27FC236}">
                <a16:creationId xmlns:a16="http://schemas.microsoft.com/office/drawing/2014/main" id="{0680BA73-B009-49F7-B6D6-E6C4D1ADC279}"/>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29394" r="9091" b="2026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C97065-3920-46D1-A6BC-ACB1FBB94490}"/>
              </a:ext>
            </a:extLst>
          </p:cNvPr>
          <p:cNvSpPr>
            <a:spLocks noGrp="1"/>
          </p:cNvSpPr>
          <p:nvPr>
            <p:ph type="title"/>
          </p:nvPr>
        </p:nvSpPr>
        <p:spPr>
          <a:xfrm>
            <a:off x="371094" y="1161288"/>
            <a:ext cx="3438144" cy="1124712"/>
          </a:xfrm>
        </p:spPr>
        <p:txBody>
          <a:bodyPr anchor="b">
            <a:normAutofit/>
          </a:bodyPr>
          <a:lstStyle/>
          <a:p>
            <a:r>
              <a:rPr lang="en-US" sz="4000" dirty="0">
                <a:cs typeface="Calibri Light"/>
              </a:rPr>
              <a:t>Authenticity </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C41951-09CF-413F-A197-25538C9D96CE}"/>
              </a:ext>
            </a:extLst>
          </p:cNvPr>
          <p:cNvSpPr>
            <a:spLocks noGrp="1"/>
          </p:cNvSpPr>
          <p:nvPr>
            <p:ph idx="1"/>
          </p:nvPr>
        </p:nvSpPr>
        <p:spPr>
          <a:xfrm>
            <a:off x="371094" y="2718054"/>
            <a:ext cx="8262952" cy="3207258"/>
          </a:xfrm>
        </p:spPr>
        <p:txBody>
          <a:bodyPr vert="horz" lIns="91440" tIns="45720" rIns="91440" bIns="45720" rtlCol="0" anchor="t">
            <a:noAutofit/>
          </a:bodyPr>
          <a:lstStyle/>
          <a:p>
            <a:pPr marL="0" indent="0">
              <a:buNone/>
            </a:pPr>
            <a:r>
              <a:rPr lang="en-US" sz="4000" dirty="0">
                <a:cs typeface="Calibri"/>
              </a:rPr>
              <a:t>This is tricky, but in general it is up to the community that the information or the cultural practice that is in question to verify</a:t>
            </a:r>
            <a:r>
              <a:rPr lang="en-US" sz="5400" dirty="0">
                <a:cs typeface="Calibri"/>
              </a:rPr>
              <a:t> </a:t>
            </a:r>
          </a:p>
        </p:txBody>
      </p:sp>
      <p:sp>
        <p:nvSpPr>
          <p:cNvPr id="8" name="TextBox 7">
            <a:extLst>
              <a:ext uri="{FF2B5EF4-FFF2-40B4-BE49-F238E27FC236}">
                <a16:creationId xmlns:a16="http://schemas.microsoft.com/office/drawing/2014/main" id="{B94D03FE-DF36-496D-B5B0-697AFA37ED44}"/>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138392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847-8A33-4041-8760-EED538DAF5B5}"/>
              </a:ext>
            </a:extLst>
          </p:cNvPr>
          <p:cNvSpPr>
            <a:spLocks noGrp="1"/>
          </p:cNvSpPr>
          <p:nvPr>
            <p:ph type="title"/>
          </p:nvPr>
        </p:nvSpPr>
        <p:spPr/>
        <p:txBody>
          <a:bodyPr/>
          <a:lstStyle/>
          <a:p>
            <a:r>
              <a:rPr lang="en-US" dirty="0">
                <a:cs typeface="Calibri Light"/>
              </a:rPr>
              <a:t>Finding Indigenous Voices in Research </a:t>
            </a:r>
            <a:endParaRPr lang="en-US" dirty="0"/>
          </a:p>
        </p:txBody>
      </p:sp>
      <p:sp>
        <p:nvSpPr>
          <p:cNvPr id="3" name="Content Placeholder 2">
            <a:extLst>
              <a:ext uri="{FF2B5EF4-FFF2-40B4-BE49-F238E27FC236}">
                <a16:creationId xmlns:a16="http://schemas.microsoft.com/office/drawing/2014/main" id="{619C74DE-652F-485A-9B59-E5971DD938D5}"/>
              </a:ext>
            </a:extLst>
          </p:cNvPr>
          <p:cNvSpPr>
            <a:spLocks noGrp="1"/>
          </p:cNvSpPr>
          <p:nvPr>
            <p:ph idx="1"/>
          </p:nvPr>
        </p:nvSpPr>
        <p:spPr/>
        <p:txBody>
          <a:bodyPr vert="horz" lIns="91440" tIns="45720" rIns="91440" bIns="45720" rtlCol="0" anchor="t">
            <a:normAutofit/>
          </a:bodyPr>
          <a:lstStyle/>
          <a:p>
            <a:r>
              <a:rPr lang="en-US" dirty="0">
                <a:ea typeface="+mn-lt"/>
                <a:cs typeface="+mn-lt"/>
              </a:rPr>
              <a:t>Look for wording or statements about community evolvement – this includes acknowledgement of Free, Prior, and Informed Consent.</a:t>
            </a:r>
          </a:p>
          <a:p>
            <a:r>
              <a:rPr lang="en-US" dirty="0">
                <a:cs typeface="Calibri"/>
              </a:rPr>
              <a:t>Is there recognition of community as being a crucial part of the research process? Is the community identified as an active participant in the research? </a:t>
            </a:r>
          </a:p>
          <a:p>
            <a:r>
              <a:rPr lang="en-US" dirty="0">
                <a:ea typeface="+mn-lt"/>
                <a:cs typeface="+mn-lt"/>
              </a:rPr>
              <a:t>Identify community driven wording such as </a:t>
            </a:r>
            <a:r>
              <a:rPr lang="en-US" b="1" dirty="0">
                <a:ea typeface="+mn-lt"/>
                <a:cs typeface="+mn-lt"/>
              </a:rPr>
              <a:t>community lead</a:t>
            </a:r>
          </a:p>
          <a:p>
            <a:r>
              <a:rPr lang="en-US" dirty="0">
                <a:cs typeface="Calibri"/>
              </a:rPr>
              <a:t>Is there any recognition of Indigenous ownership of Information?</a:t>
            </a:r>
          </a:p>
          <a:p>
            <a:r>
              <a:rPr lang="en-US" dirty="0">
                <a:cs typeface="Calibri"/>
              </a:rPr>
              <a:t>How old is the research or what is the age of the documents that you are working with (example: archival documents)</a:t>
            </a:r>
          </a:p>
          <a:p>
            <a:endParaRPr lang="en-US" dirty="0">
              <a:cs typeface="Calibri"/>
            </a:endParaRPr>
          </a:p>
        </p:txBody>
      </p:sp>
    </p:spTree>
    <p:extLst>
      <p:ext uri="{BB962C8B-B14F-4D97-AF65-F5344CB8AC3E}">
        <p14:creationId xmlns:p14="http://schemas.microsoft.com/office/powerpoint/2010/main" val="339310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E8AA-BB14-47E7-9B68-74FAF379C8FE}"/>
              </a:ext>
            </a:extLst>
          </p:cNvPr>
          <p:cNvSpPr>
            <a:spLocks noGrp="1"/>
          </p:cNvSpPr>
          <p:nvPr>
            <p:ph type="title"/>
          </p:nvPr>
        </p:nvSpPr>
        <p:spPr/>
        <p:txBody>
          <a:bodyPr/>
          <a:lstStyle/>
          <a:p>
            <a:r>
              <a:rPr lang="en-US" dirty="0">
                <a:cs typeface="Calibri Light"/>
              </a:rPr>
              <a:t>Welcome</a:t>
            </a:r>
            <a:endParaRPr lang="en-US" dirty="0"/>
          </a:p>
        </p:txBody>
      </p:sp>
      <p:sp>
        <p:nvSpPr>
          <p:cNvPr id="3" name="Content Placeholder 2">
            <a:extLst>
              <a:ext uri="{FF2B5EF4-FFF2-40B4-BE49-F238E27FC236}">
                <a16:creationId xmlns:a16="http://schemas.microsoft.com/office/drawing/2014/main" id="{90FCB274-FB52-41DC-8AA6-DBF449D22352}"/>
              </a:ext>
            </a:extLst>
          </p:cNvPr>
          <p:cNvSpPr>
            <a:spLocks noGrp="1"/>
          </p:cNvSpPr>
          <p:nvPr>
            <p:ph idx="1"/>
          </p:nvPr>
        </p:nvSpPr>
        <p:spPr>
          <a:xfrm>
            <a:off x="838200" y="2108429"/>
            <a:ext cx="10515600" cy="4351338"/>
          </a:xfrm>
        </p:spPr>
        <p:txBody>
          <a:bodyPr vert="horz" lIns="91440" tIns="45720" rIns="91440" bIns="45720" rtlCol="0" anchor="t">
            <a:normAutofit/>
          </a:bodyPr>
          <a:lstStyle/>
          <a:p>
            <a:r>
              <a:rPr lang="en-US" sz="3200" dirty="0">
                <a:ea typeface="+mn-lt"/>
                <a:cs typeface="+mn-lt"/>
              </a:rPr>
              <a:t>We acknowledge we are on the unceded territories of the </a:t>
            </a:r>
            <a:r>
              <a:rPr lang="en-US" sz="3200" dirty="0">
                <a:ea typeface="+mn-lt"/>
                <a:cs typeface="+mn-lt"/>
                <a:hlinkClick r:id="rId2"/>
              </a:rPr>
              <a:t>xʷməθkʷəy̓əm</a:t>
            </a:r>
            <a:r>
              <a:rPr lang="en-US" sz="3200" dirty="0">
                <a:ea typeface="+mn-lt"/>
                <a:cs typeface="+mn-lt"/>
              </a:rPr>
              <a:t> (</a:t>
            </a:r>
            <a:r>
              <a:rPr lang="en-US" sz="3200" dirty="0" err="1">
                <a:ea typeface="+mn-lt"/>
                <a:cs typeface="+mn-lt"/>
              </a:rPr>
              <a:t>Musqueam</a:t>
            </a:r>
            <a:r>
              <a:rPr lang="en-US" sz="3200" dirty="0">
                <a:ea typeface="+mn-lt"/>
                <a:cs typeface="+mn-lt"/>
              </a:rPr>
              <a:t>), </a:t>
            </a:r>
            <a:r>
              <a:rPr lang="en-US" sz="3200" dirty="0">
                <a:ea typeface="+mn-lt"/>
                <a:cs typeface="+mn-lt"/>
                <a:hlinkClick r:id="rId3"/>
              </a:rPr>
              <a:t>Sḵwx̱wú7mesh</a:t>
            </a:r>
            <a:r>
              <a:rPr lang="en-US" sz="3200" dirty="0">
                <a:ea typeface="+mn-lt"/>
                <a:cs typeface="+mn-lt"/>
              </a:rPr>
              <a:t> (Squamish), and </a:t>
            </a:r>
            <a:r>
              <a:rPr lang="en-US" sz="3200" dirty="0">
                <a:ea typeface="+mn-lt"/>
                <a:cs typeface="+mn-lt"/>
                <a:hlinkClick r:id="rId4"/>
              </a:rPr>
              <a:t>Sel̓íl̓witulh</a:t>
            </a:r>
            <a:r>
              <a:rPr lang="en-US" sz="3200" dirty="0">
                <a:ea typeface="+mn-lt"/>
                <a:cs typeface="+mn-lt"/>
              </a:rPr>
              <a:t> (</a:t>
            </a:r>
            <a:r>
              <a:rPr lang="en-US" sz="3200" dirty="0" err="1">
                <a:ea typeface="+mn-lt"/>
                <a:cs typeface="+mn-lt"/>
              </a:rPr>
              <a:t>Tsleil-Waututh</a:t>
            </a:r>
            <a:r>
              <a:rPr lang="en-US" sz="3200" dirty="0">
                <a:ea typeface="+mn-lt"/>
                <a:cs typeface="+mn-lt"/>
              </a:rPr>
              <a:t>) Nations. We thank them for having cared for these lands and waters since time immemorial and we thank them for allowing us to work, live, and thrive on these lands as uninvited guests. </a:t>
            </a:r>
            <a:endParaRPr lang="en-US" sz="3200" b="1" dirty="0">
              <a:cs typeface="Calibri"/>
            </a:endParaRPr>
          </a:p>
        </p:txBody>
      </p:sp>
    </p:spTree>
    <p:extLst>
      <p:ext uri="{BB962C8B-B14F-4D97-AF65-F5344CB8AC3E}">
        <p14:creationId xmlns:p14="http://schemas.microsoft.com/office/powerpoint/2010/main" val="3771400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F4BD-046F-411F-BE30-AD70B8F87355}"/>
              </a:ext>
            </a:extLst>
          </p:cNvPr>
          <p:cNvSpPr>
            <a:spLocks noGrp="1"/>
          </p:cNvSpPr>
          <p:nvPr>
            <p:ph type="title"/>
          </p:nvPr>
        </p:nvSpPr>
        <p:spPr/>
        <p:txBody>
          <a:bodyPr/>
          <a:lstStyle/>
          <a:p>
            <a:r>
              <a:rPr lang="en-US" dirty="0">
                <a:cs typeface="Calibri Light"/>
              </a:rPr>
              <a:t>Finding Indigenous Data from Indigenous Sources </a:t>
            </a:r>
            <a:endParaRPr lang="en-US" dirty="0"/>
          </a:p>
        </p:txBody>
      </p:sp>
      <p:sp>
        <p:nvSpPr>
          <p:cNvPr id="3" name="Content Placeholder 2">
            <a:extLst>
              <a:ext uri="{FF2B5EF4-FFF2-40B4-BE49-F238E27FC236}">
                <a16:creationId xmlns:a16="http://schemas.microsoft.com/office/drawing/2014/main" id="{B47F78BD-89F7-4FA7-96D3-718DBE4283B0}"/>
              </a:ext>
            </a:extLst>
          </p:cNvPr>
          <p:cNvSpPr>
            <a:spLocks noGrp="1"/>
          </p:cNvSpPr>
          <p:nvPr>
            <p:ph idx="1"/>
          </p:nvPr>
        </p:nvSpPr>
        <p:spPr/>
        <p:txBody>
          <a:bodyPr vert="horz" lIns="91440" tIns="45720" rIns="91440" bIns="45720" rtlCol="0" anchor="t">
            <a:normAutofit/>
          </a:bodyPr>
          <a:lstStyle/>
          <a:p>
            <a:r>
              <a:rPr lang="en-US" sz="3600" dirty="0">
                <a:cs typeface="Calibri"/>
              </a:rPr>
              <a:t>Check community websites – Consult with their own heritage or research departments. </a:t>
            </a:r>
          </a:p>
          <a:p>
            <a:r>
              <a:rPr lang="en-US" sz="3600" dirty="0">
                <a:cs typeface="Calibri"/>
              </a:rPr>
              <a:t>Look for community produced reports, monographs, and ephemera </a:t>
            </a:r>
          </a:p>
          <a:p>
            <a:r>
              <a:rPr lang="en-US" sz="3600" dirty="0">
                <a:cs typeface="Calibri"/>
              </a:rPr>
              <a:t>FNIGC - </a:t>
            </a:r>
            <a:r>
              <a:rPr lang="en-US" sz="3600" dirty="0">
                <a:ea typeface="+mn-lt"/>
                <a:cs typeface="+mn-lt"/>
                <a:hlinkClick r:id="rId2"/>
              </a:rPr>
              <a:t>https://fnigc.ca/first-nations-data-centre/</a:t>
            </a:r>
            <a:r>
              <a:rPr lang="en-US" sz="3600" dirty="0">
                <a:ea typeface="+mn-lt"/>
                <a:cs typeface="+mn-lt"/>
              </a:rPr>
              <a:t>. </a:t>
            </a: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17497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7AFE0E-B37D-4531-AFE8-231C8348EA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4256C-15FA-47EB-838A-CD7C5EE22E20}"/>
              </a:ext>
            </a:extLst>
          </p:cNvPr>
          <p:cNvSpPr>
            <a:spLocks noGrp="1"/>
          </p:cNvSpPr>
          <p:nvPr>
            <p:ph type="title"/>
          </p:nvPr>
        </p:nvSpPr>
        <p:spPr>
          <a:xfrm>
            <a:off x="838200" y="365125"/>
            <a:ext cx="10515600" cy="1325563"/>
          </a:xfrm>
        </p:spPr>
        <p:txBody>
          <a:bodyPr>
            <a:normAutofit/>
          </a:bodyPr>
          <a:lstStyle/>
          <a:p>
            <a:r>
              <a:rPr lang="en-US">
                <a:cs typeface="Calibri Light"/>
              </a:rPr>
              <a:t>Finding Help at UBC </a:t>
            </a:r>
          </a:p>
        </p:txBody>
      </p:sp>
      <p:sp>
        <p:nvSpPr>
          <p:cNvPr id="3" name="Content Placeholder 2">
            <a:extLst>
              <a:ext uri="{FF2B5EF4-FFF2-40B4-BE49-F238E27FC236}">
                <a16:creationId xmlns:a16="http://schemas.microsoft.com/office/drawing/2014/main" id="{50B5B774-B368-4A00-B03A-532D45084BFE}"/>
              </a:ext>
            </a:extLst>
          </p:cNvPr>
          <p:cNvSpPr>
            <a:spLocks noGrp="1"/>
          </p:cNvSpPr>
          <p:nvPr>
            <p:ph idx="1"/>
          </p:nvPr>
        </p:nvSpPr>
        <p:spPr>
          <a:xfrm>
            <a:off x="453273" y="1691543"/>
            <a:ext cx="7175706" cy="4163337"/>
          </a:xfrm>
        </p:spPr>
        <p:txBody>
          <a:bodyPr vert="horz" lIns="91440" tIns="45720" rIns="91440" bIns="45720" rtlCol="0" anchor="t">
            <a:noAutofit/>
          </a:bodyPr>
          <a:lstStyle/>
          <a:p>
            <a:r>
              <a:rPr lang="en-US" sz="2400" dirty="0">
                <a:cs typeface="Calibri"/>
              </a:rPr>
              <a:t>IRSI - </a:t>
            </a:r>
            <a:r>
              <a:rPr lang="en-US" sz="2400" dirty="0">
                <a:ea typeface="+mn-lt"/>
                <a:cs typeface="+mn-lt"/>
                <a:hlinkClick r:id="rId2"/>
              </a:rPr>
              <a:t>https://irsi.ubc.ca/</a:t>
            </a:r>
            <a:endParaRPr lang="en-US" sz="2400" dirty="0">
              <a:ea typeface="+mn-lt"/>
              <a:cs typeface="+mn-lt"/>
            </a:endParaRPr>
          </a:p>
          <a:p>
            <a:r>
              <a:rPr lang="en-US" sz="2400" u="sng" dirty="0">
                <a:cs typeface="Calibri"/>
              </a:rPr>
              <a:t>X</a:t>
            </a:r>
            <a:r>
              <a:rPr lang="en-US" sz="2400" dirty="0">
                <a:cs typeface="Calibri"/>
              </a:rPr>
              <a:t>wi7</a:t>
            </a:r>
            <a:r>
              <a:rPr lang="en-US" sz="2400" u="sng" dirty="0">
                <a:cs typeface="Calibri"/>
              </a:rPr>
              <a:t>x</a:t>
            </a:r>
            <a:r>
              <a:rPr lang="en-US" sz="2400" dirty="0">
                <a:cs typeface="Calibri"/>
              </a:rPr>
              <a:t>wa Library - </a:t>
            </a:r>
            <a:r>
              <a:rPr lang="en-US" sz="2400" dirty="0">
                <a:ea typeface="+mn-lt"/>
                <a:cs typeface="+mn-lt"/>
                <a:hlinkClick r:id="rId3"/>
              </a:rPr>
              <a:t>https://xwi7xwa.library.ubc.ca/contacts/</a:t>
            </a:r>
            <a:r>
              <a:rPr lang="en-US" sz="2400" dirty="0">
                <a:ea typeface="+mn-lt"/>
                <a:cs typeface="+mn-lt"/>
              </a:rPr>
              <a:t>. </a:t>
            </a:r>
            <a:endParaRPr lang="en-US" sz="2400" dirty="0">
              <a:cs typeface="Calibri"/>
            </a:endParaRPr>
          </a:p>
          <a:p>
            <a:r>
              <a:rPr lang="en-US" sz="2400" dirty="0">
                <a:cs typeface="Calibri"/>
              </a:rPr>
              <a:t>UBC Libraries - </a:t>
            </a:r>
            <a:r>
              <a:rPr lang="en-US" sz="2400" dirty="0">
                <a:ea typeface="+mn-lt"/>
                <a:cs typeface="+mn-lt"/>
                <a:hlinkClick r:id="rId4"/>
              </a:rPr>
              <a:t>https://directory.library.ubc.ca/subjectlibrarians/</a:t>
            </a:r>
            <a:endParaRPr lang="en-US" sz="2400" dirty="0">
              <a:ea typeface="+mn-lt"/>
              <a:cs typeface="+mn-lt"/>
            </a:endParaRPr>
          </a:p>
          <a:p>
            <a:r>
              <a:rPr lang="en-US" sz="2400" dirty="0">
                <a:cs typeface="Calibri"/>
              </a:rPr>
              <a:t>Research Commons - </a:t>
            </a:r>
            <a:r>
              <a:rPr lang="en-US" sz="2400" dirty="0">
                <a:ea typeface="+mn-lt"/>
                <a:cs typeface="+mn-lt"/>
                <a:hlinkClick r:id="rId5"/>
              </a:rPr>
              <a:t>https://researchcommons.library.ubc.ca/</a:t>
            </a:r>
            <a:endParaRPr lang="en-US" sz="2400" dirty="0">
              <a:ea typeface="+mn-lt"/>
              <a:cs typeface="+mn-lt"/>
            </a:endParaRPr>
          </a:p>
          <a:p>
            <a:r>
              <a:rPr lang="en-US" sz="2400" dirty="0">
                <a:cs typeface="Calibri"/>
              </a:rPr>
              <a:t>REB - </a:t>
            </a:r>
            <a:r>
              <a:rPr lang="en-US" sz="2400" dirty="0">
                <a:ea typeface="+mn-lt"/>
                <a:cs typeface="+mn-lt"/>
                <a:hlinkClick r:id="rId6"/>
              </a:rPr>
              <a:t>https://ethics.research.ubc.ca/</a:t>
            </a:r>
            <a:r>
              <a:rPr lang="en-US" sz="2400" dirty="0">
                <a:ea typeface="+mn-lt"/>
                <a:cs typeface="+mn-lt"/>
              </a:rPr>
              <a:t> </a:t>
            </a:r>
          </a:p>
          <a:p>
            <a:r>
              <a:rPr lang="en-US" sz="2400" dirty="0">
                <a:ea typeface="+mn-lt"/>
                <a:cs typeface="+mn-lt"/>
              </a:rPr>
              <a:t>UBC Copyright Office - </a:t>
            </a:r>
            <a:r>
              <a:rPr lang="en-US" sz="2400" dirty="0">
                <a:ea typeface="+mn-lt"/>
                <a:cs typeface="+mn-lt"/>
                <a:hlinkClick r:id="rId7"/>
              </a:rPr>
              <a:t>https://copyright.ubc.ca/</a:t>
            </a:r>
            <a:r>
              <a:rPr lang="en-US" sz="2400" dirty="0">
                <a:ea typeface="+mn-lt"/>
                <a:cs typeface="+mn-lt"/>
              </a:rPr>
              <a:t> </a:t>
            </a:r>
          </a:p>
          <a:p>
            <a:r>
              <a:rPr lang="en-US" sz="2400" dirty="0">
                <a:ea typeface="+mn-lt"/>
                <a:cs typeface="+mn-lt"/>
              </a:rPr>
              <a:t>UBC ISP - </a:t>
            </a:r>
            <a:r>
              <a:rPr lang="en-US" sz="2400" dirty="0">
                <a:ea typeface="+mn-lt"/>
                <a:cs typeface="+mn-lt"/>
                <a:hlinkClick r:id="rId8"/>
              </a:rPr>
              <a:t>https://indigenous.ubc.ca/indigenous-engagement/indigenous-strategic-plan/</a:t>
            </a:r>
            <a:r>
              <a:rPr lang="en-US" sz="2400" dirty="0">
                <a:ea typeface="+mn-lt"/>
                <a:cs typeface="+mn-lt"/>
              </a:rPr>
              <a:t>.  (Goal 3) </a:t>
            </a:r>
          </a:p>
          <a:p>
            <a:endParaRPr lang="en-US" dirty="0">
              <a:cs typeface="Calibri"/>
            </a:endParaRPr>
          </a:p>
        </p:txBody>
      </p:sp>
      <p:pic>
        <p:nvPicPr>
          <p:cNvPr id="4" name="Picture 4" descr="A picture containing wooden, chair, wood, seat&#10;&#10;Description automatically generated">
            <a:extLst>
              <a:ext uri="{FF2B5EF4-FFF2-40B4-BE49-F238E27FC236}">
                <a16:creationId xmlns:a16="http://schemas.microsoft.com/office/drawing/2014/main" id="{65CD31CB-0AF1-4A93-93B5-5C0C248AD277}"/>
              </a:ext>
            </a:extLst>
          </p:cNvPr>
          <p:cNvPicPr>
            <a:picLocks noChangeAspect="1"/>
          </p:cNvPicPr>
          <p:nvPr/>
        </p:nvPicPr>
        <p:blipFill rotWithShape="1">
          <a:blip r:embed="rId9">
            <a:extLst>
              <a:ext uri="{837473B0-CC2E-450A-ABE3-18F120FF3D39}">
                <a1611:picAttrSrcUrl xmlns:a1611="http://schemas.microsoft.com/office/drawing/2016/11/main" xmlns="" r:id="rId10"/>
              </a:ext>
            </a:extLst>
          </a:blip>
          <a:srcRect l="18698" r="10711" b="-1"/>
          <a:stretch/>
        </p:blipFill>
        <p:spPr>
          <a:xfrm>
            <a:off x="7075441" y="1465271"/>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5" name="TextBox 4">
            <a:extLst>
              <a:ext uri="{FF2B5EF4-FFF2-40B4-BE49-F238E27FC236}">
                <a16:creationId xmlns:a16="http://schemas.microsoft.com/office/drawing/2014/main" id="{F24C52FA-7AD0-46E6-BCF3-F94045EE354E}"/>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10">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11">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10024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ree, outdoor&#10;&#10;Description automatically generated">
            <a:extLst>
              <a:ext uri="{FF2B5EF4-FFF2-40B4-BE49-F238E27FC236}">
                <a16:creationId xmlns:a16="http://schemas.microsoft.com/office/drawing/2014/main" id="{F9A69184-BBE0-4E60-8272-CB61F8F4B2B6}"/>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7384" r="13818" b="1707"/>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C99643-75E3-455F-95B2-A7052457332B}"/>
              </a:ext>
            </a:extLst>
          </p:cNvPr>
          <p:cNvSpPr>
            <a:spLocks noGrp="1"/>
          </p:cNvSpPr>
          <p:nvPr>
            <p:ph type="title"/>
          </p:nvPr>
        </p:nvSpPr>
        <p:spPr>
          <a:xfrm>
            <a:off x="371094" y="1161288"/>
            <a:ext cx="6835780" cy="1124712"/>
          </a:xfrm>
        </p:spPr>
        <p:txBody>
          <a:bodyPr anchor="b">
            <a:noAutofit/>
          </a:bodyPr>
          <a:lstStyle/>
          <a:p>
            <a:r>
              <a:rPr lang="en-US" sz="3600" b="1" dirty="0" err="1">
                <a:cs typeface="Calibri Light"/>
              </a:rPr>
              <a:t>Indigneous</a:t>
            </a:r>
            <a:r>
              <a:rPr lang="en-US" sz="3600" b="1" dirty="0">
                <a:cs typeface="Calibri Light"/>
              </a:rPr>
              <a:t> Data Principles and Organizations – Beyond UBC </a:t>
            </a:r>
            <a:endParaRPr lang="en-US" sz="3600" b="1"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CCD948-0920-4FB8-AB5B-DB9A2994F0D6}"/>
              </a:ext>
            </a:extLst>
          </p:cNvPr>
          <p:cNvSpPr>
            <a:spLocks noGrp="1"/>
          </p:cNvSpPr>
          <p:nvPr>
            <p:ph idx="1"/>
          </p:nvPr>
        </p:nvSpPr>
        <p:spPr>
          <a:xfrm>
            <a:off x="371094" y="2718054"/>
            <a:ext cx="7036802" cy="3207258"/>
          </a:xfrm>
        </p:spPr>
        <p:txBody>
          <a:bodyPr vert="horz" lIns="91440" tIns="45720" rIns="91440" bIns="45720" rtlCol="0" anchor="t">
            <a:noAutofit/>
          </a:bodyPr>
          <a:lstStyle/>
          <a:p>
            <a:r>
              <a:rPr lang="en-US" sz="3200">
                <a:cs typeface="Calibri"/>
              </a:rPr>
              <a:t>OCAP </a:t>
            </a:r>
            <a:r>
              <a:rPr lang="en-US" sz="3200" dirty="0">
                <a:ea typeface="+mn-lt"/>
                <a:cs typeface="+mn-lt"/>
                <a:hlinkClick r:id="rId4"/>
              </a:rPr>
              <a:t>https://fnigc.ca/ocap-training/</a:t>
            </a:r>
            <a:r>
              <a:rPr lang="en-US" sz="3200">
                <a:ea typeface="+mn-lt"/>
                <a:cs typeface="+mn-lt"/>
              </a:rPr>
              <a:t>. </a:t>
            </a:r>
          </a:p>
          <a:p>
            <a:r>
              <a:rPr lang="en-US" sz="3200">
                <a:cs typeface="Calibri"/>
              </a:rPr>
              <a:t>GIDA </a:t>
            </a:r>
            <a:r>
              <a:rPr lang="en-US" sz="3200" dirty="0">
                <a:ea typeface="+mn-lt"/>
                <a:cs typeface="+mn-lt"/>
                <a:hlinkClick r:id="rId5"/>
              </a:rPr>
              <a:t>https://www.gida-global.org/</a:t>
            </a:r>
            <a:r>
              <a:rPr lang="en-US" sz="3200">
                <a:ea typeface="+mn-lt"/>
                <a:cs typeface="+mn-lt"/>
              </a:rPr>
              <a:t>. </a:t>
            </a:r>
          </a:p>
          <a:p>
            <a:r>
              <a:rPr lang="en-US" sz="3200">
                <a:cs typeface="Calibri"/>
              </a:rPr>
              <a:t>WIPO </a:t>
            </a:r>
            <a:r>
              <a:rPr lang="en-US" sz="3200" dirty="0">
                <a:ea typeface="+mn-lt"/>
                <a:cs typeface="+mn-lt"/>
                <a:hlinkClick r:id="rId6"/>
              </a:rPr>
              <a:t>https://www.wipo.int/tk/en/</a:t>
            </a:r>
            <a:r>
              <a:rPr lang="en-US" sz="3200">
                <a:ea typeface="+mn-lt"/>
                <a:cs typeface="+mn-lt"/>
              </a:rPr>
              <a:t>. </a:t>
            </a:r>
          </a:p>
          <a:p>
            <a:r>
              <a:rPr lang="en-US" sz="3200">
                <a:cs typeface="Calibri"/>
              </a:rPr>
              <a:t>Murkutu </a:t>
            </a:r>
            <a:r>
              <a:rPr lang="en-US" sz="3200" dirty="0">
                <a:ea typeface="+mn-lt"/>
                <a:cs typeface="+mn-lt"/>
                <a:hlinkClick r:id="rId7"/>
              </a:rPr>
              <a:t>https://mukurtu.org/</a:t>
            </a:r>
            <a:r>
              <a:rPr lang="en-US" sz="3200">
                <a:ea typeface="+mn-lt"/>
                <a:cs typeface="+mn-lt"/>
              </a:rPr>
              <a:t>.</a:t>
            </a:r>
            <a:r>
              <a:rPr lang="en-US" sz="3200" dirty="0">
                <a:ea typeface="+mn-lt"/>
                <a:cs typeface="+mn-lt"/>
              </a:rPr>
              <a:t> </a:t>
            </a:r>
            <a:endParaRPr lang="en-US" sz="3200" dirty="0">
              <a:cs typeface="Calibri"/>
            </a:endParaRPr>
          </a:p>
          <a:p>
            <a:r>
              <a:rPr lang="en-US" sz="3200">
                <a:cs typeface="Calibri"/>
              </a:rPr>
              <a:t>Local Context </a:t>
            </a:r>
            <a:r>
              <a:rPr lang="en-US" sz="3200" dirty="0">
                <a:ea typeface="+mn-lt"/>
                <a:cs typeface="+mn-lt"/>
                <a:hlinkClick r:id="rId8"/>
              </a:rPr>
              <a:t>https://localcontexts.org/</a:t>
            </a:r>
            <a:r>
              <a:rPr lang="en-US" sz="3200">
                <a:ea typeface="+mn-lt"/>
                <a:cs typeface="+mn-lt"/>
              </a:rPr>
              <a:t>. </a:t>
            </a:r>
          </a:p>
          <a:p>
            <a:pPr marL="0" indent="0">
              <a:buNone/>
            </a:pPr>
            <a:endParaRPr lang="en-US" sz="1700">
              <a:cs typeface="Calibri"/>
            </a:endParaRPr>
          </a:p>
        </p:txBody>
      </p:sp>
      <p:sp>
        <p:nvSpPr>
          <p:cNvPr id="5" name="TextBox 4">
            <a:extLst>
              <a:ext uri="{FF2B5EF4-FFF2-40B4-BE49-F238E27FC236}">
                <a16:creationId xmlns:a16="http://schemas.microsoft.com/office/drawing/2014/main" id="{D7B65191-7EB2-476E-AACD-A87CA565DC0F}"/>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295335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104B8-8EEF-4A86-8B59-108636ADA063}"/>
              </a:ext>
            </a:extLst>
          </p:cNvPr>
          <p:cNvSpPr>
            <a:spLocks noGrp="1"/>
          </p:cNvSpPr>
          <p:nvPr>
            <p:ph type="title"/>
          </p:nvPr>
        </p:nvSpPr>
        <p:spPr>
          <a:xfrm>
            <a:off x="4965430" y="629268"/>
            <a:ext cx="6586491" cy="1286160"/>
          </a:xfrm>
        </p:spPr>
        <p:txBody>
          <a:bodyPr anchor="b">
            <a:normAutofit/>
          </a:bodyPr>
          <a:lstStyle/>
          <a:p>
            <a:r>
              <a:rPr lang="en-US">
                <a:cs typeface="Calibri Light"/>
              </a:rPr>
              <a:t>Contact </a:t>
            </a:r>
            <a:endParaRPr lang="en-US"/>
          </a:p>
        </p:txBody>
      </p:sp>
      <p:sp>
        <p:nvSpPr>
          <p:cNvPr id="3" name="Content Placeholder 2">
            <a:extLst>
              <a:ext uri="{FF2B5EF4-FFF2-40B4-BE49-F238E27FC236}">
                <a16:creationId xmlns:a16="http://schemas.microsoft.com/office/drawing/2014/main" id="{8D86BC1C-5082-49CD-ABB3-59F34963C642}"/>
              </a:ext>
            </a:extLst>
          </p:cNvPr>
          <p:cNvSpPr>
            <a:spLocks noGrp="1"/>
          </p:cNvSpPr>
          <p:nvPr>
            <p:ph idx="1"/>
          </p:nvPr>
        </p:nvSpPr>
        <p:spPr>
          <a:xfrm>
            <a:off x="4902586" y="2972586"/>
            <a:ext cx="4528303" cy="737419"/>
          </a:xfrm>
        </p:spPr>
        <p:txBody>
          <a:bodyPr vert="horz" lIns="91440" tIns="45720" rIns="91440" bIns="45720" rtlCol="0" anchor="t">
            <a:noAutofit/>
          </a:bodyPr>
          <a:lstStyle/>
          <a:p>
            <a:r>
              <a:rPr lang="en-US" sz="3600" dirty="0">
                <a:cs typeface="Calibri"/>
                <a:hlinkClick r:id="rId2"/>
              </a:rPr>
              <a:t>Kayla.lar-son@ubc.ca</a:t>
            </a:r>
            <a:r>
              <a:rPr lang="en-US" sz="3600" dirty="0">
                <a:cs typeface="Calibri"/>
              </a:rPr>
              <a:t> </a:t>
            </a:r>
          </a:p>
          <a:p>
            <a:endParaRPr lang="en-US" sz="2000">
              <a:cs typeface="Calibri"/>
            </a:endParaRPr>
          </a:p>
          <a:p>
            <a:endParaRPr lang="en-US" sz="2000">
              <a:cs typeface="Calibri"/>
            </a:endParaRPr>
          </a:p>
          <a:p>
            <a:pPr marL="0" indent="0">
              <a:buNone/>
            </a:pPr>
            <a:endParaRPr lang="en-US" sz="2000">
              <a:cs typeface="Calibri"/>
            </a:endParaRPr>
          </a:p>
        </p:txBody>
      </p:sp>
      <p:pic>
        <p:nvPicPr>
          <p:cNvPr id="11" name="Picture 12" descr="A picture containing totem pole, outdoor object, sky, outdoor&#10;&#10;Description automatically generated">
            <a:extLst>
              <a:ext uri="{FF2B5EF4-FFF2-40B4-BE49-F238E27FC236}">
                <a16:creationId xmlns:a16="http://schemas.microsoft.com/office/drawing/2014/main" id="{FB2D9608-765C-4D82-AE99-2052BB3A8473}"/>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r="9874" b="-1"/>
          <a:stretch/>
        </p:blipFill>
        <p:spPr>
          <a:xfrm>
            <a:off x="20" y="10"/>
            <a:ext cx="4635571" cy="6857990"/>
          </a:xfrm>
          <a:prstGeom prst="rect">
            <a:avLst/>
          </a:prstGeom>
          <a:effectLst/>
        </p:spPr>
      </p:pic>
      <p:cxnSp>
        <p:nvCxnSpPr>
          <p:cNvPr id="19" name="Straight Connector 21">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5E7F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32A571-0BCC-49A1-AC1C-304F33178BAB}"/>
              </a:ext>
            </a:extLst>
          </p:cNvPr>
          <p:cNvSpPr txBox="1"/>
          <p:nvPr/>
        </p:nvSpPr>
        <p:spPr>
          <a:xfrm>
            <a:off x="2301298" y="6657945"/>
            <a:ext cx="233429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179261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3F78-7008-4673-8759-C12A3A8EAFC5}"/>
              </a:ext>
            </a:extLst>
          </p:cNvPr>
          <p:cNvSpPr>
            <a:spLocks noGrp="1"/>
          </p:cNvSpPr>
          <p:nvPr>
            <p:ph type="title"/>
          </p:nvPr>
        </p:nvSpPr>
        <p:spPr/>
        <p:txBody>
          <a:bodyPr/>
          <a:lstStyle/>
          <a:p>
            <a:r>
              <a:rPr lang="en-US" dirty="0">
                <a:cs typeface="Calibri Light"/>
              </a:rPr>
              <a:t>Outline </a:t>
            </a:r>
            <a:endParaRPr lang="en-US" dirty="0"/>
          </a:p>
        </p:txBody>
      </p:sp>
      <p:sp>
        <p:nvSpPr>
          <p:cNvPr id="3" name="Content Placeholder 2">
            <a:extLst>
              <a:ext uri="{FF2B5EF4-FFF2-40B4-BE49-F238E27FC236}">
                <a16:creationId xmlns:a16="http://schemas.microsoft.com/office/drawing/2014/main" id="{AF7C25BB-E527-4579-98E4-F70DF1E30EC7}"/>
              </a:ext>
            </a:extLst>
          </p:cNvPr>
          <p:cNvSpPr>
            <a:spLocks noGrp="1"/>
          </p:cNvSpPr>
          <p:nvPr>
            <p:ph idx="1"/>
          </p:nvPr>
        </p:nvSpPr>
        <p:spPr>
          <a:xfrm>
            <a:off x="838200" y="1716768"/>
            <a:ext cx="10515600" cy="4351338"/>
          </a:xfrm>
        </p:spPr>
        <p:txBody>
          <a:bodyPr vert="horz" lIns="91440" tIns="45720" rIns="91440" bIns="45720" rtlCol="0" anchor="t">
            <a:normAutofit/>
          </a:bodyPr>
          <a:lstStyle/>
          <a:p>
            <a:r>
              <a:rPr lang="en-US">
                <a:cs typeface="Calibri"/>
              </a:rPr>
              <a:t>Context</a:t>
            </a:r>
          </a:p>
          <a:p>
            <a:r>
              <a:rPr lang="en-US">
                <a:cs typeface="Calibri"/>
              </a:rPr>
              <a:t>Indigenous Data</a:t>
            </a:r>
          </a:p>
          <a:p>
            <a:r>
              <a:rPr lang="en-US">
                <a:cs typeface="Calibri"/>
              </a:rPr>
              <a:t>Issues with Indigenous Knowledge and Data Protection</a:t>
            </a:r>
            <a:endParaRPr lang="en-US" dirty="0">
              <a:cs typeface="Calibri"/>
            </a:endParaRPr>
          </a:p>
          <a:p>
            <a:r>
              <a:rPr lang="en-US">
                <a:cs typeface="Calibri"/>
              </a:rPr>
              <a:t>Indigenous Data Soveriegnty</a:t>
            </a:r>
            <a:endParaRPr lang="en-US" dirty="0">
              <a:cs typeface="Calibri"/>
            </a:endParaRPr>
          </a:p>
          <a:p>
            <a:pPr marL="0" indent="0">
              <a:buNone/>
            </a:pPr>
            <a:r>
              <a:rPr lang="en-US" dirty="0">
                <a:cs typeface="Calibri"/>
              </a:rPr>
              <a:t>     </a:t>
            </a:r>
            <a:r>
              <a:rPr lang="en-US" i="1">
                <a:solidFill>
                  <a:schemeClr val="bg1">
                    <a:lumMod val="65000"/>
                  </a:schemeClr>
                </a:solidFill>
                <a:cs typeface="Calibri"/>
              </a:rPr>
              <a:t>Questions/discussion</a:t>
            </a:r>
            <a:endParaRPr lang="en-US" i="1" dirty="0">
              <a:solidFill>
                <a:schemeClr val="bg1">
                  <a:lumMod val="65000"/>
                </a:schemeClr>
              </a:solidFill>
              <a:cs typeface="Calibri"/>
            </a:endParaRPr>
          </a:p>
          <a:p>
            <a:r>
              <a:rPr lang="en-US">
                <a:cs typeface="Calibri"/>
              </a:rPr>
              <a:t>Statistics Canada Data sources</a:t>
            </a:r>
            <a:endParaRPr lang="en-US" dirty="0">
              <a:cs typeface="Calibri"/>
            </a:endParaRPr>
          </a:p>
          <a:p>
            <a:r>
              <a:rPr lang="en-US">
                <a:cs typeface="Calibri"/>
              </a:rPr>
              <a:t>Accessing Statistics Canada Microdata</a:t>
            </a:r>
            <a:endParaRPr lang="en-US" dirty="0">
              <a:cs typeface="Calibri"/>
            </a:endParaRPr>
          </a:p>
          <a:p>
            <a:pPr marL="0" indent="0">
              <a:buNone/>
            </a:pPr>
            <a:r>
              <a:rPr lang="en-US" i="1">
                <a:solidFill>
                  <a:schemeClr val="bg1">
                    <a:lumMod val="65000"/>
                  </a:schemeClr>
                </a:solidFill>
                <a:ea typeface="+mn-lt"/>
                <a:cs typeface="+mn-lt"/>
              </a:rPr>
              <a:t>    Questions/discussion</a:t>
            </a:r>
            <a:endParaRPr lang="en-US">
              <a:solidFill>
                <a:schemeClr val="bg1">
                  <a:lumMod val="65000"/>
                </a:schemeClr>
              </a:solidFill>
              <a:ea typeface="+mn-lt"/>
              <a:cs typeface="+mn-lt"/>
            </a:endParaRPr>
          </a:p>
          <a:p>
            <a:endParaRPr lang="en-US" dirty="0">
              <a:cs typeface="Calibri"/>
            </a:endParaRPr>
          </a:p>
          <a:p>
            <a:endParaRPr lang="en-US" dirty="0">
              <a:cs typeface="Calibri"/>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43007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BA928-E95D-4959-91E0-82DCB5B91EC0}"/>
              </a:ext>
            </a:extLst>
          </p:cNvPr>
          <p:cNvSpPr>
            <a:spLocks noGrp="1"/>
          </p:cNvSpPr>
          <p:nvPr>
            <p:ph type="title"/>
          </p:nvPr>
        </p:nvSpPr>
        <p:spPr/>
        <p:txBody>
          <a:bodyPr/>
          <a:lstStyle/>
          <a:p>
            <a:r>
              <a:rPr lang="en-US" dirty="0">
                <a:cs typeface="Calibri Light"/>
              </a:rPr>
              <a:t>Indigenous Sovereignty in Canada </a:t>
            </a:r>
            <a:endParaRPr lang="en-US" dirty="0"/>
          </a:p>
        </p:txBody>
      </p:sp>
      <p:sp>
        <p:nvSpPr>
          <p:cNvPr id="3" name="Content Placeholder 2">
            <a:extLst>
              <a:ext uri="{FF2B5EF4-FFF2-40B4-BE49-F238E27FC236}">
                <a16:creationId xmlns:a16="http://schemas.microsoft.com/office/drawing/2014/main" id="{5E920605-8902-4FE4-A729-E3F98661541A}"/>
              </a:ext>
            </a:extLst>
          </p:cNvPr>
          <p:cNvSpPr>
            <a:spLocks noGrp="1"/>
          </p:cNvSpPr>
          <p:nvPr>
            <p:ph idx="1"/>
          </p:nvPr>
        </p:nvSpPr>
        <p:spPr>
          <a:xfrm>
            <a:off x="369277" y="1825625"/>
            <a:ext cx="11054861" cy="4351338"/>
          </a:xfrm>
        </p:spPr>
        <p:txBody>
          <a:bodyPr vert="horz" lIns="91440" tIns="45720" rIns="91440" bIns="45720" rtlCol="0" anchor="t">
            <a:normAutofit fontScale="85000" lnSpcReduction="10000"/>
          </a:bodyPr>
          <a:lstStyle/>
          <a:p>
            <a:pPr marL="0" indent="0" algn="just">
              <a:lnSpc>
                <a:spcPts val="3000"/>
              </a:lnSpc>
              <a:spcBef>
                <a:spcPct val="0"/>
              </a:spcBef>
              <a:spcAft>
                <a:spcPct val="0"/>
              </a:spcAft>
              <a:buNone/>
            </a:pPr>
            <a:r>
              <a:rPr lang="en-CA" dirty="0">
                <a:latin typeface="Calibri"/>
                <a:cs typeface="Arial"/>
              </a:rPr>
              <a:t>Indigenous Self Governance </a:t>
            </a:r>
          </a:p>
          <a:p>
            <a:pPr marL="0" indent="0" algn="just">
              <a:lnSpc>
                <a:spcPts val="3000"/>
              </a:lnSpc>
              <a:spcBef>
                <a:spcPct val="0"/>
              </a:spcBef>
              <a:spcAft>
                <a:spcPct val="0"/>
              </a:spcAft>
              <a:buNone/>
            </a:pPr>
            <a:endParaRPr lang="en-CA" dirty="0">
              <a:latin typeface="Calibri Light"/>
              <a:cs typeface="Arial"/>
            </a:endParaRPr>
          </a:p>
          <a:p>
            <a:pPr algn="just">
              <a:lnSpc>
                <a:spcPts val="3000"/>
              </a:lnSpc>
              <a:spcBef>
                <a:spcPct val="0"/>
              </a:spcBef>
              <a:spcAft>
                <a:spcPct val="0"/>
              </a:spcAft>
            </a:pPr>
            <a:r>
              <a:rPr lang="en-CA" dirty="0">
                <a:latin typeface="Calibri Light"/>
                <a:ea typeface="+mn-lt"/>
                <a:cs typeface="+mn-lt"/>
              </a:rPr>
              <a:t>Canada recognizes that Indigenous peoples have an inherent right of self-government guaranteed in section 35 of the </a:t>
            </a:r>
            <a:r>
              <a:rPr lang="en-CA" i="1" dirty="0">
                <a:latin typeface="Calibri Light"/>
                <a:ea typeface="+mn-lt"/>
                <a:cs typeface="+mn-lt"/>
              </a:rPr>
              <a:t>Constitution Act</a:t>
            </a:r>
            <a:r>
              <a:rPr lang="en-CA" dirty="0">
                <a:latin typeface="Calibri Light"/>
                <a:ea typeface="+mn-lt"/>
                <a:cs typeface="+mn-lt"/>
              </a:rPr>
              <a:t>, 1982. As well the Government of Canada recognizes that Indigenous peoples have the inherent right to self-govern and this right can be expressed through treaties, and in the context of the Crown's relationship with treaty First Nations. Recognition of the inherent right is based on the view that Indigenous peoples in Canada have the right to govern themselves in relation to matters that are internal to their communities, integral to their unique cultures, identities, traditions, languages and institutions, and with respect to their special relationship to their land and their resources. </a:t>
            </a:r>
            <a:endParaRPr lang="en-CA" dirty="0">
              <a:latin typeface="Calibri Light"/>
              <a:cs typeface="Calibri" panose="020F0502020204030204"/>
            </a:endParaRPr>
          </a:p>
        </p:txBody>
      </p:sp>
    </p:spTree>
    <p:extLst>
      <p:ext uri="{BB962C8B-B14F-4D97-AF65-F5344CB8AC3E}">
        <p14:creationId xmlns:p14="http://schemas.microsoft.com/office/powerpoint/2010/main" val="112341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F5174-31D9-4DBB-AAB7-A1FD7BDB1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113210-7872-481A-ADE6-3A05CCAF5EB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81912F6-AB91-4D17-86CB-DB217AC8DB41}"/>
              </a:ext>
            </a:extLst>
          </p:cNvPr>
          <p:cNvSpPr>
            <a:spLocks noGrp="1"/>
          </p:cNvSpPr>
          <p:nvPr>
            <p:ph type="title"/>
          </p:nvPr>
        </p:nvSpPr>
        <p:spPr>
          <a:xfrm>
            <a:off x="5968414" y="260914"/>
            <a:ext cx="4977976" cy="1454051"/>
          </a:xfrm>
        </p:spPr>
        <p:txBody>
          <a:bodyPr>
            <a:normAutofit/>
          </a:bodyPr>
          <a:lstStyle/>
          <a:p>
            <a:pPr algn="ctr"/>
            <a:r>
              <a:rPr lang="en-US" dirty="0">
                <a:solidFill>
                  <a:srgbClr val="000000"/>
                </a:solidFill>
                <a:cs typeface="Calibri Light"/>
              </a:rPr>
              <a:t>UNDRIP</a:t>
            </a:r>
          </a:p>
        </p:txBody>
      </p:sp>
      <p:sp>
        <p:nvSpPr>
          <p:cNvPr id="1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text&#10;&#10;Description automatically generated">
            <a:extLst>
              <a:ext uri="{FF2B5EF4-FFF2-40B4-BE49-F238E27FC236}">
                <a16:creationId xmlns:a16="http://schemas.microsoft.com/office/drawing/2014/main" id="{EF3AF1EA-32D1-45AA-B6A7-94E17EA1D91A}"/>
              </a:ext>
            </a:extLst>
          </p:cNvPr>
          <p:cNvPicPr>
            <a:picLocks noChangeAspect="1"/>
          </p:cNvPicPr>
          <p:nvPr/>
        </p:nvPicPr>
        <p:blipFill rotWithShape="1">
          <a:blip r:embed="rId3">
            <a:alphaModFix/>
          </a:blip>
          <a:srcRect l="15590" r="22204"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55976964-C549-47C0-B201-50EE3A7ECFBF}"/>
              </a:ext>
            </a:extLst>
          </p:cNvPr>
          <p:cNvSpPr>
            <a:spLocks noGrp="1"/>
          </p:cNvSpPr>
          <p:nvPr>
            <p:ph idx="1"/>
          </p:nvPr>
        </p:nvSpPr>
        <p:spPr>
          <a:xfrm>
            <a:off x="5375708" y="1596836"/>
            <a:ext cx="6438732" cy="4204897"/>
          </a:xfrm>
        </p:spPr>
        <p:txBody>
          <a:bodyPr vert="horz" lIns="91440" tIns="45720" rIns="91440" bIns="45720" rtlCol="0" anchor="ctr">
            <a:noAutofit/>
          </a:bodyPr>
          <a:lstStyle/>
          <a:p>
            <a:pPr>
              <a:spcBef>
                <a:spcPct val="0"/>
              </a:spcBef>
              <a:spcAft>
                <a:spcPts val="600"/>
              </a:spcAft>
            </a:pPr>
            <a:r>
              <a:rPr lang="en-CA" dirty="0">
                <a:solidFill>
                  <a:srgbClr val="000000"/>
                </a:solidFill>
                <a:latin typeface="Calibri Light"/>
                <a:cs typeface="Arial"/>
              </a:rPr>
              <a:t>“Indigenous people have the right to maintain, control, protect and develop their cultural heritage, traditional knowledge and traditional cultural expressions…. </a:t>
            </a:r>
            <a:endParaRPr lang="en-US">
              <a:solidFill>
                <a:srgbClr val="000000"/>
              </a:solidFill>
              <a:latin typeface="Calibri Light"/>
              <a:ea typeface="+mn-lt"/>
              <a:cs typeface="+mn-lt"/>
            </a:endParaRPr>
          </a:p>
          <a:p>
            <a:pPr>
              <a:spcBef>
                <a:spcPct val="0"/>
              </a:spcBef>
              <a:spcAft>
                <a:spcPts val="600"/>
              </a:spcAft>
            </a:pPr>
            <a:endParaRPr lang="en-CA" dirty="0">
              <a:solidFill>
                <a:srgbClr val="000000"/>
              </a:solidFill>
              <a:latin typeface="Calibri Light"/>
              <a:ea typeface="+mn-lt"/>
              <a:cs typeface="+mn-lt"/>
            </a:endParaRPr>
          </a:p>
          <a:p>
            <a:pPr>
              <a:spcBef>
                <a:spcPct val="0"/>
              </a:spcBef>
              <a:spcAft>
                <a:spcPts val="600"/>
              </a:spcAft>
            </a:pPr>
            <a:r>
              <a:rPr lang="en-CA" dirty="0">
                <a:solidFill>
                  <a:srgbClr val="000000"/>
                </a:solidFill>
                <a:latin typeface="Calibri Light"/>
                <a:cs typeface="Arial"/>
              </a:rPr>
              <a:t>They also have the right to maintain, control and protect and develop their intellectual property over such cultural heritage, traditional knowledge and traditional cultural expressions (p. 11)” </a:t>
            </a:r>
            <a:endParaRPr lang="en-US" dirty="0">
              <a:solidFill>
                <a:srgbClr val="000000"/>
              </a:solidFill>
              <a:latin typeface="Calibri Light"/>
            </a:endParaRPr>
          </a:p>
        </p:txBody>
      </p:sp>
    </p:spTree>
    <p:extLst>
      <p:ext uri="{BB962C8B-B14F-4D97-AF65-F5344CB8AC3E}">
        <p14:creationId xmlns:p14="http://schemas.microsoft.com/office/powerpoint/2010/main" val="129879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6B99-299C-46C4-AF2D-58D9C7F356F8}"/>
              </a:ext>
            </a:extLst>
          </p:cNvPr>
          <p:cNvSpPr>
            <a:spLocks noGrp="1"/>
          </p:cNvSpPr>
          <p:nvPr>
            <p:ph type="title"/>
          </p:nvPr>
        </p:nvSpPr>
        <p:spPr/>
        <p:txBody>
          <a:bodyPr/>
          <a:lstStyle/>
          <a:p>
            <a:r>
              <a:rPr lang="en-US">
                <a:cs typeface="Calibri Light"/>
              </a:rPr>
              <a:t>Indigenous Knowledges </a:t>
            </a:r>
            <a:endParaRPr lang="en-US"/>
          </a:p>
        </p:txBody>
      </p:sp>
      <p:sp>
        <p:nvSpPr>
          <p:cNvPr id="3" name="Content Placeholder 2">
            <a:extLst>
              <a:ext uri="{FF2B5EF4-FFF2-40B4-BE49-F238E27FC236}">
                <a16:creationId xmlns:a16="http://schemas.microsoft.com/office/drawing/2014/main" id="{63059277-091E-4D4E-8244-1F02C41C1B00}"/>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Traditional Knowledges (TK) are Knowledges, know-how, skills and practices that are developed, sustained and passed on from generation to generation within a community, often forming part of its cultural or spiritual identity (WIPO, 2020). </a:t>
            </a:r>
            <a:endParaRPr lang="en-US">
              <a:cs typeface="Calibri" panose="020F0502020204030204"/>
            </a:endParaRPr>
          </a:p>
          <a:p>
            <a:r>
              <a:rPr lang="en-US">
                <a:ea typeface="+mn-lt"/>
                <a:cs typeface="+mn-lt"/>
              </a:rPr>
              <a:t>There is no universally accepted definition of TK but in general it can be said that;</a:t>
            </a:r>
            <a:endParaRPr lang="en-US"/>
          </a:p>
          <a:p>
            <a:pPr lvl="1"/>
            <a:r>
              <a:rPr lang="en-US">
                <a:ea typeface="+mn-lt"/>
                <a:cs typeface="+mn-lt"/>
              </a:rPr>
              <a:t>TK in a general sense embraces the content of Knowledge itself as well as traditional cultural expressions, including distinctive signs and symbols associated with TK.</a:t>
            </a:r>
            <a:endParaRPr lang="en-US">
              <a:cs typeface="Calibri"/>
            </a:endParaRPr>
          </a:p>
          <a:p>
            <a:pPr lvl="1"/>
            <a:r>
              <a:rPr lang="en-US">
                <a:ea typeface="+mn-lt"/>
                <a:cs typeface="+mn-lt"/>
              </a:rPr>
              <a:t>TK in the narrow sense refers to Knowledges as such, in particular the Knowledges resulting from intellectual activity in a traditional context, and includes know-how, practices, skills, and innovations.</a:t>
            </a:r>
            <a:endParaRPr lang="en-US">
              <a:cs typeface="Calibri" panose="020F0502020204030204"/>
            </a:endParaRPr>
          </a:p>
          <a:p>
            <a:endParaRPr lang="en-US" dirty="0">
              <a:cs typeface="Calibri"/>
            </a:endParaRPr>
          </a:p>
        </p:txBody>
      </p:sp>
    </p:spTree>
    <p:extLst>
      <p:ext uri="{BB962C8B-B14F-4D97-AF65-F5344CB8AC3E}">
        <p14:creationId xmlns:p14="http://schemas.microsoft.com/office/powerpoint/2010/main" val="1024886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water, outdoor, boat, sky&#10;&#10;Description automatically generated">
            <a:extLst>
              <a:ext uri="{FF2B5EF4-FFF2-40B4-BE49-F238E27FC236}">
                <a16:creationId xmlns:a16="http://schemas.microsoft.com/office/drawing/2014/main" id="{46FF1B0A-C5E1-4F48-87DC-7DCAE249FA3B}"/>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8926" b="16074"/>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5B704D37-82A5-4BBE-9561-3CAB6DCF18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CD7806-23A4-46D7-A491-BF916D457353}"/>
              </a:ext>
            </a:extLst>
          </p:cNvPr>
          <p:cNvSpPr>
            <a:spLocks noGrp="1"/>
          </p:cNvSpPr>
          <p:nvPr>
            <p:ph type="title"/>
          </p:nvPr>
        </p:nvSpPr>
        <p:spPr>
          <a:xfrm>
            <a:off x="816366" y="4055729"/>
            <a:ext cx="9902881" cy="1325563"/>
          </a:xfrm>
        </p:spPr>
        <p:txBody>
          <a:bodyPr vert="horz" lIns="91440" tIns="45720" rIns="91440" bIns="45720" rtlCol="0" anchor="b">
            <a:normAutofit/>
          </a:bodyPr>
          <a:lstStyle/>
          <a:p>
            <a:r>
              <a:rPr lang="en-US" sz="6000" b="1">
                <a:solidFill>
                  <a:srgbClr val="000000"/>
                </a:solidFill>
              </a:rPr>
              <a:t>Indigenous Data </a:t>
            </a:r>
            <a:endParaRPr lang="en-US" sz="6000" b="1">
              <a:solidFill>
                <a:srgbClr val="000000"/>
              </a:solidFill>
              <a:cs typeface="Calibri Light"/>
            </a:endParaRPr>
          </a:p>
        </p:txBody>
      </p:sp>
      <p:sp>
        <p:nvSpPr>
          <p:cNvPr id="4" name="TextBox 3">
            <a:extLst>
              <a:ext uri="{FF2B5EF4-FFF2-40B4-BE49-F238E27FC236}">
                <a16:creationId xmlns:a16="http://schemas.microsoft.com/office/drawing/2014/main" id="{93C9C6D6-5430-47AE-A2EC-B2E2DFD96346}"/>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Tree>
    <p:extLst>
      <p:ext uri="{BB962C8B-B14F-4D97-AF65-F5344CB8AC3E}">
        <p14:creationId xmlns:p14="http://schemas.microsoft.com/office/powerpoint/2010/main" val="70986746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6F8E-D113-4599-B1E3-910584512011}"/>
              </a:ext>
            </a:extLst>
          </p:cNvPr>
          <p:cNvSpPr>
            <a:spLocks noGrp="1"/>
          </p:cNvSpPr>
          <p:nvPr>
            <p:ph type="title"/>
          </p:nvPr>
        </p:nvSpPr>
        <p:spPr/>
        <p:txBody>
          <a:bodyPr/>
          <a:lstStyle/>
          <a:p>
            <a:r>
              <a:rPr lang="en-US">
                <a:ea typeface="+mj-lt"/>
                <a:cs typeface="+mj-lt"/>
              </a:rPr>
              <a:t>What Does Indigenous Data Look Like?</a:t>
            </a:r>
            <a:endParaRPr lang="en-US"/>
          </a:p>
        </p:txBody>
      </p:sp>
      <p:sp>
        <p:nvSpPr>
          <p:cNvPr id="3" name="Text Placeholder 2">
            <a:extLst>
              <a:ext uri="{FF2B5EF4-FFF2-40B4-BE49-F238E27FC236}">
                <a16:creationId xmlns:a16="http://schemas.microsoft.com/office/drawing/2014/main" id="{93925C76-9EE7-45E6-8022-34D17221531C}"/>
              </a:ext>
            </a:extLst>
          </p:cNvPr>
          <p:cNvSpPr>
            <a:spLocks noGrp="1"/>
          </p:cNvSpPr>
          <p:nvPr>
            <p:ph type="body" idx="1"/>
          </p:nvPr>
        </p:nvSpPr>
        <p:spPr>
          <a:xfrm>
            <a:off x="337025" y="2160359"/>
            <a:ext cx="3335272" cy="823912"/>
          </a:xfrm>
        </p:spPr>
        <p:txBody>
          <a:bodyPr/>
          <a:lstStyle/>
          <a:p>
            <a:r>
              <a:rPr lang="en-US">
                <a:ea typeface="+mn-lt"/>
                <a:cs typeface="+mn-lt"/>
              </a:rPr>
              <a:t>Data on Indigenous resources/environments</a:t>
            </a:r>
            <a:endParaRPr lang="en-US">
              <a:cs typeface="Calibri" panose="020F0502020204030204"/>
            </a:endParaRPr>
          </a:p>
          <a:p>
            <a:endParaRPr lang="en-US" dirty="0">
              <a:cs typeface="Calibri"/>
            </a:endParaRPr>
          </a:p>
        </p:txBody>
      </p:sp>
      <p:sp>
        <p:nvSpPr>
          <p:cNvPr id="15" name="Content Placeholder 14">
            <a:extLst>
              <a:ext uri="{FF2B5EF4-FFF2-40B4-BE49-F238E27FC236}">
                <a16:creationId xmlns:a16="http://schemas.microsoft.com/office/drawing/2014/main" id="{6500CB05-DE98-4415-85E9-413D068F8C96}"/>
              </a:ext>
            </a:extLst>
          </p:cNvPr>
          <p:cNvSpPr>
            <a:spLocks noGrp="1"/>
          </p:cNvSpPr>
          <p:nvPr>
            <p:ph sz="half" idx="2"/>
          </p:nvPr>
        </p:nvSpPr>
        <p:spPr>
          <a:xfrm>
            <a:off x="195623" y="2929281"/>
            <a:ext cx="3398117" cy="2333413"/>
          </a:xfrm>
        </p:spPr>
        <p:txBody>
          <a:bodyPr vert="horz" lIns="91440" tIns="45720" rIns="91440" bIns="45720" rtlCol="0" anchor="t">
            <a:normAutofit/>
          </a:bodyPr>
          <a:lstStyle/>
          <a:p>
            <a:r>
              <a:rPr lang="en-US" sz="2400">
                <a:ea typeface="+mn-lt"/>
                <a:cs typeface="+mn-lt"/>
              </a:rPr>
              <a:t>Land history </a:t>
            </a:r>
            <a:endParaRPr lang="en-US" sz="2400">
              <a:cs typeface="Calibri" panose="020F0502020204030204"/>
            </a:endParaRPr>
          </a:p>
          <a:p>
            <a:r>
              <a:rPr lang="en-US" sz="2400">
                <a:ea typeface="+mn-lt"/>
                <a:cs typeface="+mn-lt"/>
              </a:rPr>
              <a:t>Geological information </a:t>
            </a:r>
            <a:endParaRPr lang="en-US" sz="2400">
              <a:cs typeface="Calibri"/>
            </a:endParaRPr>
          </a:p>
          <a:p>
            <a:r>
              <a:rPr lang="en-US" sz="2400">
                <a:ea typeface="+mn-lt"/>
                <a:cs typeface="+mn-lt"/>
              </a:rPr>
              <a:t>Titles</a:t>
            </a:r>
            <a:endParaRPr lang="en-US" sz="2400">
              <a:cs typeface="Calibri"/>
            </a:endParaRPr>
          </a:p>
          <a:p>
            <a:r>
              <a:rPr lang="en-US" sz="2400">
                <a:ea typeface="+mn-lt"/>
                <a:cs typeface="+mn-lt"/>
              </a:rPr>
              <a:t>Water information </a:t>
            </a:r>
            <a:endParaRPr lang="en-US" sz="2400"/>
          </a:p>
          <a:p>
            <a:endParaRPr lang="en-US" dirty="0">
              <a:cs typeface="Calibri"/>
            </a:endParaRPr>
          </a:p>
        </p:txBody>
      </p:sp>
      <p:sp>
        <p:nvSpPr>
          <p:cNvPr id="19" name="Text Placeholder 2">
            <a:extLst>
              <a:ext uri="{FF2B5EF4-FFF2-40B4-BE49-F238E27FC236}">
                <a16:creationId xmlns:a16="http://schemas.microsoft.com/office/drawing/2014/main" id="{E97183DF-D139-4464-BCBE-E32B91C34197}"/>
              </a:ext>
            </a:extLst>
          </p:cNvPr>
          <p:cNvSpPr txBox="1">
            <a:spLocks/>
          </p:cNvSpPr>
          <p:nvPr/>
        </p:nvSpPr>
        <p:spPr>
          <a:xfrm>
            <a:off x="4114032" y="2520149"/>
            <a:ext cx="405799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ea typeface="+mn-lt"/>
                <a:cs typeface="+mn-lt"/>
              </a:rPr>
              <a:t>Data about Indigenous demographics or social data </a:t>
            </a:r>
            <a:endParaRPr lang="en-US"/>
          </a:p>
          <a:p>
            <a:endParaRPr lang="en-US" dirty="0">
              <a:cs typeface="Calibri"/>
            </a:endParaRPr>
          </a:p>
          <a:p>
            <a:endParaRPr lang="en-US" dirty="0">
              <a:cs typeface="Calibri"/>
            </a:endParaRPr>
          </a:p>
        </p:txBody>
      </p:sp>
      <p:sp>
        <p:nvSpPr>
          <p:cNvPr id="23" name="Text Placeholder 2">
            <a:extLst>
              <a:ext uri="{FF2B5EF4-FFF2-40B4-BE49-F238E27FC236}">
                <a16:creationId xmlns:a16="http://schemas.microsoft.com/office/drawing/2014/main" id="{C052B770-1199-4680-8BD7-906302755C6D}"/>
              </a:ext>
            </a:extLst>
          </p:cNvPr>
          <p:cNvSpPr txBox="1">
            <a:spLocks/>
          </p:cNvSpPr>
          <p:nvPr/>
        </p:nvSpPr>
        <p:spPr>
          <a:xfrm>
            <a:off x="8367090" y="2601848"/>
            <a:ext cx="333527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ea typeface="+mn-lt"/>
                <a:cs typeface="+mn-lt"/>
              </a:rPr>
              <a:t>Data from Indigenous communities</a:t>
            </a:r>
            <a:endParaRPr lang="en-US"/>
          </a:p>
          <a:p>
            <a:endParaRPr lang="en-US" dirty="0">
              <a:cs typeface="Calibri"/>
            </a:endParaRPr>
          </a:p>
          <a:p>
            <a:endParaRPr lang="en-US" dirty="0">
              <a:cs typeface="Calibri"/>
            </a:endParaRPr>
          </a:p>
        </p:txBody>
      </p:sp>
      <p:sp>
        <p:nvSpPr>
          <p:cNvPr id="27" name="TextBox 26">
            <a:extLst>
              <a:ext uri="{FF2B5EF4-FFF2-40B4-BE49-F238E27FC236}">
                <a16:creationId xmlns:a16="http://schemas.microsoft.com/office/drawing/2014/main" id="{7E58E197-98CB-4D32-8EA5-7E1DD1D1156D}"/>
              </a:ext>
            </a:extLst>
          </p:cNvPr>
          <p:cNvSpPr txBox="1"/>
          <p:nvPr/>
        </p:nvSpPr>
        <p:spPr>
          <a:xfrm>
            <a:off x="4677267" y="2799762"/>
            <a:ext cx="291602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a:ea typeface="+mn-lt"/>
                <a:cs typeface="+mn-lt"/>
              </a:rPr>
              <a:t>Legal </a:t>
            </a:r>
            <a:endParaRPr lang="en-US" sz="2400">
              <a:cs typeface="Calibri"/>
            </a:endParaRPr>
          </a:p>
          <a:p>
            <a:pPr>
              <a:buFont typeface="Arial"/>
              <a:buChar char="•"/>
            </a:pPr>
            <a:r>
              <a:rPr lang="en-US" sz="2400">
                <a:ea typeface="+mn-lt"/>
                <a:cs typeface="+mn-lt"/>
              </a:rPr>
              <a:t>Health </a:t>
            </a:r>
            <a:endParaRPr lang="en-US" sz="2400">
              <a:cs typeface="Calibri"/>
            </a:endParaRPr>
          </a:p>
          <a:p>
            <a:pPr>
              <a:buFont typeface="Arial"/>
              <a:buChar char="•"/>
            </a:pPr>
            <a:r>
              <a:rPr lang="en-US" sz="2400">
                <a:ea typeface="+mn-lt"/>
                <a:cs typeface="+mn-lt"/>
              </a:rPr>
              <a:t>Education </a:t>
            </a:r>
            <a:endParaRPr lang="en-US" sz="2400">
              <a:cs typeface="Calibri"/>
            </a:endParaRPr>
          </a:p>
          <a:p>
            <a:pPr>
              <a:buFont typeface="Arial"/>
              <a:buChar char="•"/>
            </a:pPr>
            <a:r>
              <a:rPr lang="en-US" sz="2400">
                <a:ea typeface="+mn-lt"/>
                <a:cs typeface="+mn-lt"/>
              </a:rPr>
              <a:t>Service use</a:t>
            </a:r>
            <a:endParaRPr lang="en-US" sz="2400">
              <a:cs typeface="Calibri"/>
            </a:endParaRPr>
          </a:p>
          <a:p>
            <a:pPr>
              <a:buFont typeface="Arial"/>
              <a:buChar char="•"/>
            </a:pPr>
            <a:r>
              <a:rPr lang="en-US" sz="2400">
                <a:ea typeface="+mn-lt"/>
                <a:cs typeface="+mn-lt"/>
              </a:rPr>
              <a:t>Includes community produced data </a:t>
            </a:r>
            <a:endParaRPr lang="en-US" sz="2400"/>
          </a:p>
          <a:p>
            <a:endParaRPr lang="en-US" dirty="0">
              <a:cs typeface="Arial"/>
            </a:endParaRPr>
          </a:p>
        </p:txBody>
      </p:sp>
      <p:sp>
        <p:nvSpPr>
          <p:cNvPr id="28" name="TextBox 27">
            <a:extLst>
              <a:ext uri="{FF2B5EF4-FFF2-40B4-BE49-F238E27FC236}">
                <a16:creationId xmlns:a16="http://schemas.microsoft.com/office/drawing/2014/main" id="{0FB6D095-AB0E-4045-B6FD-BA387CC5722C}"/>
              </a:ext>
            </a:extLst>
          </p:cNvPr>
          <p:cNvSpPr txBox="1"/>
          <p:nvPr/>
        </p:nvSpPr>
        <p:spPr>
          <a:xfrm>
            <a:off x="8817204" y="2681926"/>
            <a:ext cx="27432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•Traditional and cultural data </a:t>
            </a:r>
            <a:endParaRPr lang="en-US"/>
          </a:p>
          <a:p>
            <a:r>
              <a:rPr lang="en-US" sz="2400">
                <a:ea typeface="+mn-lt"/>
                <a:cs typeface="+mn-lt"/>
              </a:rPr>
              <a:t>•Archival </a:t>
            </a:r>
            <a:endParaRPr lang="en-US"/>
          </a:p>
          <a:p>
            <a:r>
              <a:rPr lang="en-US" sz="2400">
                <a:ea typeface="+mn-lt"/>
                <a:cs typeface="+mn-lt"/>
              </a:rPr>
              <a:t>•Oral traditions</a:t>
            </a:r>
            <a:endParaRPr lang="en-US">
              <a:ea typeface="+mn-ea"/>
              <a:cs typeface="+mn-cs"/>
            </a:endParaRPr>
          </a:p>
          <a:p>
            <a:r>
              <a:rPr lang="en-US" sz="2400">
                <a:ea typeface="+mn-lt"/>
                <a:cs typeface="+mn-lt"/>
              </a:rPr>
              <a:t>•Reordered oral traditions</a:t>
            </a:r>
            <a:endParaRPr lang="en-US">
              <a:ea typeface="+mn-ea"/>
              <a:cs typeface="+mn-cs"/>
            </a:endParaRPr>
          </a:p>
          <a:p>
            <a:r>
              <a:rPr lang="en-US" sz="2400">
                <a:ea typeface="+mn-lt"/>
                <a:cs typeface="+mn-lt"/>
              </a:rPr>
              <a:t>•Ancestral Knowledge </a:t>
            </a:r>
            <a:endParaRPr lang="en-US">
              <a:ea typeface="+mn-ea"/>
              <a:cs typeface="+mn-cs"/>
            </a:endParaRPr>
          </a:p>
          <a:p>
            <a:r>
              <a:rPr lang="en-US" sz="2400">
                <a:ea typeface="+mn-lt"/>
                <a:cs typeface="+mn-lt"/>
              </a:rPr>
              <a:t>•Community stories </a:t>
            </a:r>
            <a:endParaRPr lang="en-US">
              <a:ea typeface="+mn-ea"/>
              <a:cs typeface="+mn-cs"/>
            </a:endParaRPr>
          </a:p>
          <a:p>
            <a:pPr algn="l"/>
            <a:endParaRPr lang="en-US" sz="2400" dirty="0">
              <a:cs typeface="Calibri"/>
            </a:endParaRPr>
          </a:p>
        </p:txBody>
      </p:sp>
    </p:spTree>
    <p:extLst>
      <p:ext uri="{BB962C8B-B14F-4D97-AF65-F5344CB8AC3E}">
        <p14:creationId xmlns:p14="http://schemas.microsoft.com/office/powerpoint/2010/main" val="1615356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3" name="Rectangle 111">
            <a:extLst>
              <a:ext uri="{FF2B5EF4-FFF2-40B4-BE49-F238E27FC236}">
                <a16:creationId xmlns:a16="http://schemas.microsoft.com/office/drawing/2014/main"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0A211-6CFC-4916-9C26-83512B4E8768}"/>
              </a:ext>
            </a:extLst>
          </p:cNvPr>
          <p:cNvSpPr>
            <a:spLocks noGrp="1"/>
          </p:cNvSpPr>
          <p:nvPr>
            <p:ph type="title"/>
          </p:nvPr>
        </p:nvSpPr>
        <p:spPr>
          <a:xfrm>
            <a:off x="649664" y="255146"/>
            <a:ext cx="5251316" cy="1807305"/>
          </a:xfrm>
        </p:spPr>
        <p:txBody>
          <a:bodyPr vert="horz" lIns="91440" tIns="45720" rIns="91440" bIns="45720" rtlCol="0" anchor="ctr">
            <a:normAutofit/>
          </a:bodyPr>
          <a:lstStyle/>
          <a:p>
            <a:r>
              <a:rPr lang="en-US"/>
              <a:t>Indigenous Cultural Expressions</a:t>
            </a:r>
          </a:p>
        </p:txBody>
      </p:sp>
      <p:pic>
        <p:nvPicPr>
          <p:cNvPr id="170" name="Picture 170" descr="A picture containing person, outdoor, people, hat&#10;&#10;Description automatically generated">
            <a:extLst>
              <a:ext uri="{FF2B5EF4-FFF2-40B4-BE49-F238E27FC236}">
                <a16:creationId xmlns:a16="http://schemas.microsoft.com/office/drawing/2014/main" id="{1CDDC23B-9901-4E80-8F20-4632B7F12C04}"/>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1376" r="-1" b="-1"/>
          <a:stretch/>
        </p:blipFill>
        <p:spPr>
          <a:xfrm>
            <a:off x="7800349" y="157124"/>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9" name="Content Placeholder 2">
            <a:extLst>
              <a:ext uri="{FF2B5EF4-FFF2-40B4-BE49-F238E27FC236}">
                <a16:creationId xmlns:a16="http://schemas.microsoft.com/office/drawing/2014/main" id="{B4A3AFC7-272B-4927-BE1C-ABA9E2CABCDA}"/>
              </a:ext>
            </a:extLst>
          </p:cNvPr>
          <p:cNvGraphicFramePr>
            <a:graphicFrameLocks noGrp="1"/>
          </p:cNvGraphicFramePr>
          <p:nvPr>
            <p:ph sz="half" idx="1"/>
            <p:extLst>
              <p:ext uri="{D42A27DB-BD31-4B8C-83A1-F6EECF244321}">
                <p14:modId xmlns:p14="http://schemas.microsoft.com/office/powerpoint/2010/main" val="2718254840"/>
              </p:ext>
            </p:extLst>
          </p:nvPr>
        </p:nvGraphicFramePr>
        <p:xfrm>
          <a:off x="791066" y="1940515"/>
          <a:ext cx="6756361" cy="4550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1" name="TextBox 170">
            <a:extLst>
              <a:ext uri="{FF2B5EF4-FFF2-40B4-BE49-F238E27FC236}">
                <a16:creationId xmlns:a16="http://schemas.microsoft.com/office/drawing/2014/main" id="{BFAED4FE-3C7E-4A74-8E60-7D1E8D5CAD3E}"/>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1871096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1439</Words>
  <Application>Microsoft Office PowerPoint</Application>
  <PresentationFormat>Widescreen</PresentationFormat>
  <Paragraphs>134</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Finding the data: Indigenous Peoples </vt:lpstr>
      <vt:lpstr>Welcome</vt:lpstr>
      <vt:lpstr>Outline </vt:lpstr>
      <vt:lpstr>Indigenous Sovereignty in Canada </vt:lpstr>
      <vt:lpstr>UNDRIP</vt:lpstr>
      <vt:lpstr>Indigenous Knowledges </vt:lpstr>
      <vt:lpstr>Indigenous Data </vt:lpstr>
      <vt:lpstr>What Does Indigenous Data Look Like?</vt:lpstr>
      <vt:lpstr>Indigenous Cultural Expressions</vt:lpstr>
      <vt:lpstr>Genetic Resources </vt:lpstr>
      <vt:lpstr>Indigenous Data Protocols</vt:lpstr>
      <vt:lpstr>Issues with Indigenous Knowledge and Data Protection (IKP)</vt:lpstr>
      <vt:lpstr>Indigenous Research </vt:lpstr>
      <vt:lpstr>Contd. </vt:lpstr>
      <vt:lpstr>Copyright &amp; Indigenous Knowledge Sovereignty in a Canadian Context </vt:lpstr>
      <vt:lpstr>Data = Power   Power = Control   Control = Hierarchy and Access</vt:lpstr>
      <vt:lpstr>Indigenous Data Sovereignty </vt:lpstr>
      <vt:lpstr>Authenticity </vt:lpstr>
      <vt:lpstr>Finding Indigenous Voices in Research </vt:lpstr>
      <vt:lpstr>Finding Indigenous Data from Indigenous Sources </vt:lpstr>
      <vt:lpstr>Finding Help at UBC </vt:lpstr>
      <vt:lpstr>Indigneous Data Principles and Organizations – Beyond UBC </vt:lpstr>
      <vt:lpstr>Contact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Buhler, Jeremy</dc:creator>
  <cp:lastModifiedBy>Buhler, Jeremy</cp:lastModifiedBy>
  <cp:revision>425</cp:revision>
  <dcterms:created xsi:type="dcterms:W3CDTF">2021-04-19T17:57:06Z</dcterms:created>
  <dcterms:modified xsi:type="dcterms:W3CDTF">2021-04-28T19:28:10Z</dcterms:modified>
</cp:coreProperties>
</file>